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8288000" cy="10287000"/>
  <p:notesSz cx="6858000" cy="9144000"/>
  <p:embeddedFontLst>
    <p:embeddedFont>
      <p:font typeface="Archivo Black" pitchFamily="2" charset="0"/>
      <p:regular r:id="rId49"/>
      <p:bold r:id="rId50"/>
      <p:boldItalic r:id="rId51"/>
    </p:embeddedFont>
    <p:embeddedFont>
      <p:font typeface="Calibri" panose="020F0502020204030204" pitchFamily="34" charset="0"/>
      <p:regular r:id="rId52"/>
      <p:bold r:id="rId53"/>
      <p:italic r:id="rId54"/>
      <p:boldItalic r:id="rId55"/>
    </p:embeddedFont>
    <p:embeddedFont>
      <p:font typeface="Canva Sans 1" panose="020B0604020202020204" charset="0"/>
      <p:regular r:id="rId56"/>
    </p:embeddedFont>
    <p:embeddedFont>
      <p:font typeface="Canva Sans 1 Bold" panose="020B0604020202020204" charset="0"/>
      <p:regular r:id="rId57"/>
    </p:embeddedFont>
    <p:embeddedFont>
      <p:font typeface="Canva Sans 1 Bold Italics" panose="020B0604020202020204" charset="0"/>
      <p:regular r:id="rId58"/>
    </p:embeddedFont>
    <p:embeddedFont>
      <p:font typeface="Canva Sans 2" panose="020B0604020202020204" charset="0"/>
      <p:regular r:id="rId59"/>
    </p:embeddedFont>
    <p:embeddedFont>
      <p:font typeface="Helios" panose="020B0604020202020204" charset="0"/>
      <p:regular r:id="rId60"/>
    </p:embeddedFont>
    <p:embeddedFont>
      <p:font typeface="Helios Bold" panose="020B0604020202020204" charset="0"/>
      <p:regular r:id="rId61"/>
    </p:embeddedFont>
    <p:embeddedFont>
      <p:font typeface="Lato Bold" panose="020B0604020202020204" charset="0"/>
      <p:regular r:id="rId62"/>
    </p:embeddedFont>
    <p:embeddedFont>
      <p:font typeface="League Spartan" panose="020B0604020202020204" charset="0"/>
      <p:regular r:id="rId63"/>
    </p:embeddedFont>
    <p:embeddedFont>
      <p:font typeface="Montserrat Classic Bold" panose="020B0604020202020204" charset="0"/>
      <p:regular r:id="rId64"/>
    </p:embeddedFont>
    <p:embeddedFont>
      <p:font typeface="Montserrat Light" panose="00000400000000000000" pitchFamily="2" charset="0"/>
      <p:regular r:id="rId65"/>
      <p:italic r:id="rId66"/>
    </p:embeddedFont>
    <p:embeddedFont>
      <p:font typeface="Montserrat Light Bold" panose="020B0604020202020204" charset="0"/>
      <p:regular r:id="rId67"/>
    </p:embeddedFont>
    <p:embeddedFont>
      <p:font typeface="Open Sans Extra Bold" panose="020B0604020202020204" charset="0"/>
      <p:regular r:id="rId68"/>
    </p:embeddedFont>
    <p:embeddedFont>
      <p:font typeface="Open Sauce" panose="020B0604020202020204" charset="0"/>
      <p:regular r:id="rId69"/>
    </p:embeddedFont>
    <p:embeddedFont>
      <p:font typeface="Poppins" panose="00000500000000000000" pitchFamily="2" charset="0"/>
      <p:regular r:id="rId70"/>
      <p:bold r:id="rId71"/>
      <p:italic r:id="rId72"/>
      <p:boldItalic r:id="rId73"/>
    </p:embeddedFont>
    <p:embeddedFont>
      <p:font typeface="TT Hoves Bold" panose="020B0604020202020204" charset="0"/>
      <p:regular r:id="rId7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558" y="3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font" Target="fonts/font26.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sv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svg"/><Relationship Id="rId4" Type="http://schemas.openxmlformats.org/officeDocument/2006/relationships/image" Target="../media/image50.png"/><Relationship Id="rId9" Type="http://schemas.openxmlformats.org/officeDocument/2006/relationships/image" Target="../media/image55.svg"/></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1.svg"/><Relationship Id="rId7" Type="http://schemas.openxmlformats.org/officeDocument/2006/relationships/image" Target="../media/image57.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1.svg"/><Relationship Id="rId7" Type="http://schemas.openxmlformats.org/officeDocument/2006/relationships/image" Target="../media/image61.pn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3.svg"/><Relationship Id="rId4" Type="http://schemas.openxmlformats.org/officeDocument/2006/relationships/image" Target="../media/image52.png"/><Relationship Id="rId9" Type="http://schemas.openxmlformats.org/officeDocument/2006/relationships/image" Target="../media/image63.svg"/></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77.svg"/><Relationship Id="rId7" Type="http://schemas.openxmlformats.org/officeDocument/2006/relationships/image" Target="../media/image81.svg"/><Relationship Id="rId12" Type="http://schemas.openxmlformats.org/officeDocument/2006/relationships/image" Target="../media/image85.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4.png"/><Relationship Id="rId5" Type="http://schemas.openxmlformats.org/officeDocument/2006/relationships/image" Target="../media/image79.svg"/><Relationship Id="rId10" Type="http://schemas.openxmlformats.org/officeDocument/2006/relationships/image" Target="../media/image83.svg"/><Relationship Id="rId4" Type="http://schemas.openxmlformats.org/officeDocument/2006/relationships/image" Target="../media/image78.png"/><Relationship Id="rId9" Type="http://schemas.openxmlformats.org/officeDocument/2006/relationships/image" Target="../media/image82.png"/></Relationships>
</file>

<file path=ppt/slides/_rels/slide43.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0" y="0"/>
            <a:ext cx="1434962" cy="1434962"/>
          </a:xfrm>
          <a:custGeom>
            <a:avLst/>
            <a:gdLst/>
            <a:ahLst/>
            <a:cxnLst/>
            <a:rect l="l" t="t" r="r" b="b"/>
            <a:pathLst>
              <a:path w="1434962" h="1434962">
                <a:moveTo>
                  <a:pt x="0" y="0"/>
                </a:moveTo>
                <a:lnTo>
                  <a:pt x="1434962" y="0"/>
                </a:lnTo>
                <a:lnTo>
                  <a:pt x="1434962" y="1434962"/>
                </a:lnTo>
                <a:lnTo>
                  <a:pt x="0" y="1434962"/>
                </a:lnTo>
                <a:lnTo>
                  <a:pt x="0" y="0"/>
                </a:lnTo>
                <a:close/>
              </a:path>
            </a:pathLst>
          </a:custGeom>
          <a:blipFill>
            <a:blip r:embed="rId3"/>
            <a:stretch>
              <a:fillRect/>
            </a:stretch>
          </a:blipFill>
        </p:spPr>
      </p:sp>
      <p:grpSp>
        <p:nvGrpSpPr>
          <p:cNvPr id="4" name="Group 4"/>
          <p:cNvGrpSpPr>
            <a:grpSpLocks noChangeAspect="1"/>
          </p:cNvGrpSpPr>
          <p:nvPr/>
        </p:nvGrpSpPr>
        <p:grpSpPr>
          <a:xfrm>
            <a:off x="9144000" y="-187214"/>
            <a:ext cx="9578990" cy="11453272"/>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t="-5756" b="-5756"/>
              </a:stretch>
            </a:blipFill>
          </p:spPr>
        </p:sp>
      </p:grpSp>
      <p:sp>
        <p:nvSpPr>
          <p:cNvPr id="6" name="Freeform 6"/>
          <p:cNvSpPr/>
          <p:nvPr/>
        </p:nvSpPr>
        <p:spPr>
          <a:xfrm>
            <a:off x="9612732" y="0"/>
            <a:ext cx="1297191" cy="1335121"/>
          </a:xfrm>
          <a:custGeom>
            <a:avLst/>
            <a:gdLst/>
            <a:ahLst/>
            <a:cxnLst/>
            <a:rect l="l" t="t" r="r" b="b"/>
            <a:pathLst>
              <a:path w="1297191" h="1335121">
                <a:moveTo>
                  <a:pt x="0" y="0"/>
                </a:moveTo>
                <a:lnTo>
                  <a:pt x="1297191" y="0"/>
                </a:lnTo>
                <a:lnTo>
                  <a:pt x="1297191" y="1335121"/>
                </a:lnTo>
                <a:lnTo>
                  <a:pt x="0" y="1335121"/>
                </a:lnTo>
                <a:lnTo>
                  <a:pt x="0" y="0"/>
                </a:lnTo>
                <a:close/>
              </a:path>
            </a:pathLst>
          </a:custGeom>
          <a:blipFill>
            <a:blip r:embed="rId5"/>
            <a:stretch>
              <a:fillRect/>
            </a:stretch>
          </a:blipFill>
        </p:spPr>
      </p:sp>
      <p:sp>
        <p:nvSpPr>
          <p:cNvPr id="7" name="TextBox 7"/>
          <p:cNvSpPr txBox="1"/>
          <p:nvPr/>
        </p:nvSpPr>
        <p:spPr>
          <a:xfrm>
            <a:off x="0" y="3718184"/>
            <a:ext cx="18288000" cy="1742721"/>
          </a:xfrm>
          <a:prstGeom prst="rect">
            <a:avLst/>
          </a:prstGeom>
        </p:spPr>
        <p:txBody>
          <a:bodyPr lIns="0" tIns="0" rIns="0" bIns="0" rtlCol="0" anchor="t">
            <a:spAutoFit/>
          </a:bodyPr>
          <a:lstStyle/>
          <a:p>
            <a:pPr algn="ctr">
              <a:lnSpc>
                <a:spcPts val="14831"/>
              </a:lnSpc>
            </a:pPr>
            <a:r>
              <a:rPr lang="en-US" sz="10747"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rchivo Black"/>
              </a:rPr>
              <a:t>GROWTH ANALYSIS</a:t>
            </a:r>
          </a:p>
        </p:txBody>
      </p:sp>
      <p:sp>
        <p:nvSpPr>
          <p:cNvPr id="8" name="TextBox 8"/>
          <p:cNvSpPr txBox="1"/>
          <p:nvPr/>
        </p:nvSpPr>
        <p:spPr>
          <a:xfrm>
            <a:off x="1028700" y="3014779"/>
            <a:ext cx="5974626" cy="893904"/>
          </a:xfrm>
          <a:prstGeom prst="rect">
            <a:avLst/>
          </a:prstGeom>
        </p:spPr>
        <p:txBody>
          <a:bodyPr lIns="0" tIns="0" rIns="0" bIns="0" rtlCol="0" anchor="t">
            <a:spAutoFit/>
          </a:bodyPr>
          <a:lstStyle/>
          <a:p>
            <a:pPr algn="ctr">
              <a:lnSpc>
                <a:spcPts val="7294"/>
              </a:lnSpc>
            </a:pPr>
            <a:r>
              <a:rPr lang="en-US" sz="5286" spc="74">
                <a:solidFill>
                  <a:srgbClr val="F2F4F5"/>
                </a:solidFill>
                <a:latin typeface="Archivo Black"/>
              </a:rPr>
              <a:t>TELANGANA</a:t>
            </a:r>
          </a:p>
        </p:txBody>
      </p:sp>
      <p:sp>
        <p:nvSpPr>
          <p:cNvPr id="9" name="TextBox 9"/>
          <p:cNvSpPr txBox="1"/>
          <p:nvPr/>
        </p:nvSpPr>
        <p:spPr>
          <a:xfrm>
            <a:off x="2788982" y="323147"/>
            <a:ext cx="5469731" cy="712469"/>
          </a:xfrm>
          <a:prstGeom prst="rect">
            <a:avLst/>
          </a:prstGeom>
        </p:spPr>
        <p:txBody>
          <a:bodyPr lIns="0" tIns="0" rIns="0" bIns="0" rtlCol="0" anchor="t">
            <a:spAutoFit/>
          </a:bodyPr>
          <a:lstStyle/>
          <a:p>
            <a:pPr algn="ctr">
              <a:lnSpc>
                <a:spcPts val="5880"/>
              </a:lnSpc>
            </a:pPr>
            <a:r>
              <a:rPr lang="en-US" sz="4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Canva Sans 1 Bold Italics"/>
              </a:rPr>
              <a:t>Resume Challenge#7</a:t>
            </a:r>
          </a:p>
        </p:txBody>
      </p:sp>
      <p:sp>
        <p:nvSpPr>
          <p:cNvPr id="10" name="TextBox 10"/>
          <p:cNvSpPr txBox="1"/>
          <p:nvPr/>
        </p:nvSpPr>
        <p:spPr>
          <a:xfrm>
            <a:off x="0" y="8661401"/>
            <a:ext cx="3433793" cy="596899"/>
          </a:xfrm>
          <a:prstGeom prst="rect">
            <a:avLst/>
          </a:prstGeom>
        </p:spPr>
        <p:txBody>
          <a:bodyPr lIns="0" tIns="0" rIns="0" bIns="0" rtlCol="0" anchor="t">
            <a:spAutoFit/>
          </a:bodyPr>
          <a:lstStyle/>
          <a:p>
            <a:pPr algn="ctr">
              <a:lnSpc>
                <a:spcPts val="4900"/>
              </a:lnSpc>
            </a:pPr>
            <a:r>
              <a:rPr lang="en-US" sz="3500">
                <a:solidFill>
                  <a:srgbClr val="FFFFFF"/>
                </a:solidFill>
                <a:latin typeface="Canva Sans 1 Bold"/>
              </a:rPr>
              <a:t>Presented by: </a:t>
            </a:r>
          </a:p>
        </p:txBody>
      </p:sp>
      <p:sp>
        <p:nvSpPr>
          <p:cNvPr id="11" name="TextBox 11"/>
          <p:cNvSpPr txBox="1"/>
          <p:nvPr/>
        </p:nvSpPr>
        <p:spPr>
          <a:xfrm>
            <a:off x="0" y="9418805"/>
            <a:ext cx="4655463" cy="646429"/>
          </a:xfrm>
          <a:prstGeom prst="rect">
            <a:avLst/>
          </a:prstGeom>
        </p:spPr>
        <p:txBody>
          <a:bodyPr lIns="0" tIns="0" rIns="0" bIns="0" rtlCol="0" anchor="t">
            <a:spAutoFit/>
          </a:bodyPr>
          <a:lstStyle/>
          <a:p>
            <a:pPr algn="ctr">
              <a:lnSpc>
                <a:spcPts val="5320"/>
              </a:lnSpc>
            </a:pPr>
            <a:r>
              <a:rPr lang="en-US" sz="3800">
                <a:solidFill>
                  <a:srgbClr val="FFFFFF"/>
                </a:solidFill>
                <a:latin typeface="Canva Sans 1 Bold"/>
              </a:rPr>
              <a:t>May Thu Han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713666" y="8422957"/>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4213031" y="3160210"/>
            <a:ext cx="9861938" cy="4229939"/>
          </a:xfrm>
          <a:custGeom>
            <a:avLst/>
            <a:gdLst/>
            <a:ahLst/>
            <a:cxnLst/>
            <a:rect l="l" t="t" r="r" b="b"/>
            <a:pathLst>
              <a:path w="9861938" h="4229939">
                <a:moveTo>
                  <a:pt x="0" y="0"/>
                </a:moveTo>
                <a:lnTo>
                  <a:pt x="9861938" y="0"/>
                </a:lnTo>
                <a:lnTo>
                  <a:pt x="9861938" y="4229940"/>
                </a:lnTo>
                <a:lnTo>
                  <a:pt x="0" y="4229940"/>
                </a:lnTo>
                <a:lnTo>
                  <a:pt x="0" y="0"/>
                </a:lnTo>
                <a:close/>
              </a:path>
            </a:pathLst>
          </a:custGeom>
          <a:blipFill>
            <a:blip r:embed="rId2"/>
            <a:stretch>
              <a:fillRect/>
            </a:stretch>
          </a:blipFill>
        </p:spPr>
      </p:sp>
      <p:sp>
        <p:nvSpPr>
          <p:cNvPr id="6" name="TextBox 6"/>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dirty="0">
                <a:solidFill>
                  <a:srgbClr val="FFFBFB"/>
                </a:solidFill>
                <a:latin typeface="Canva Sans 1"/>
              </a:rPr>
              <a:t>Categorize districts into three segments based on their stamp registration revenue generation during the fiscal year 2021 to 2022.</a:t>
            </a:r>
          </a:p>
        </p:txBody>
      </p:sp>
      <p:sp>
        <p:nvSpPr>
          <p:cNvPr id="7" name="TextBox 7"/>
          <p:cNvSpPr txBox="1"/>
          <p:nvPr/>
        </p:nvSpPr>
        <p:spPr>
          <a:xfrm>
            <a:off x="1850805" y="8077835"/>
            <a:ext cx="8662769" cy="1180465"/>
          </a:xfrm>
          <a:prstGeom prst="rect">
            <a:avLst/>
          </a:prstGeom>
        </p:spPr>
        <p:txBody>
          <a:bodyPr lIns="0" tIns="0" rIns="0" bIns="0" rtlCol="0" anchor="t">
            <a:spAutoFit/>
          </a:bodyPr>
          <a:lstStyle/>
          <a:p>
            <a:pPr>
              <a:lnSpc>
                <a:spcPts val="4759"/>
              </a:lnSpc>
            </a:pPr>
            <a:r>
              <a:rPr lang="en-US" sz="3399" dirty="0" err="1">
                <a:solidFill>
                  <a:srgbClr val="C1FF72"/>
                </a:solidFill>
                <a:latin typeface="Canva Sans 1"/>
              </a:rPr>
              <a:t>Rangareddy</a:t>
            </a:r>
            <a:r>
              <a:rPr lang="en-US" sz="3399" dirty="0">
                <a:solidFill>
                  <a:srgbClr val="C1FF72"/>
                </a:solidFill>
                <a:latin typeface="Canva Sans 1"/>
              </a:rPr>
              <a:t>, </a:t>
            </a:r>
            <a:r>
              <a:rPr lang="en-US" sz="3399" dirty="0" err="1">
                <a:solidFill>
                  <a:srgbClr val="C1FF72"/>
                </a:solidFill>
                <a:latin typeface="Canva Sans 1"/>
              </a:rPr>
              <a:t>Medchal_Malkajgiri</a:t>
            </a:r>
            <a:r>
              <a:rPr lang="en-US" sz="3399" dirty="0">
                <a:solidFill>
                  <a:srgbClr val="C1FF72"/>
                </a:solidFill>
                <a:latin typeface="Canva Sans 1"/>
              </a:rPr>
              <a:t>, Hyderabad,...</a:t>
            </a:r>
          </a:p>
        </p:txBody>
      </p:sp>
      <p:sp>
        <p:nvSpPr>
          <p:cNvPr id="8" name="TextBox 8"/>
          <p:cNvSpPr txBox="1"/>
          <p:nvPr/>
        </p:nvSpPr>
        <p:spPr>
          <a:xfrm>
            <a:off x="210771" y="179612"/>
            <a:ext cx="374898"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4</a:t>
            </a:r>
          </a:p>
        </p:txBody>
      </p:sp>
      <p:sp>
        <p:nvSpPr>
          <p:cNvPr id="9" name="TextBox 9"/>
          <p:cNvSpPr txBox="1"/>
          <p:nvPr/>
        </p:nvSpPr>
        <p:spPr>
          <a:xfrm>
            <a:off x="2289463" y="1936611"/>
            <a:ext cx="7785455" cy="580390"/>
          </a:xfrm>
          <a:prstGeom prst="rect">
            <a:avLst/>
          </a:prstGeom>
        </p:spPr>
        <p:txBody>
          <a:bodyPr lIns="0" tIns="0" rIns="0" bIns="0" rtlCol="0" anchor="t">
            <a:spAutoFit/>
          </a:bodyPr>
          <a:lstStyle/>
          <a:p>
            <a:pPr>
              <a:lnSpc>
                <a:spcPts val="4759"/>
              </a:lnSpc>
            </a:pPr>
            <a:r>
              <a:rPr lang="en-US" sz="3399" dirty="0">
                <a:solidFill>
                  <a:srgbClr val="C1FF72"/>
                </a:solidFill>
                <a:latin typeface="Canva Sans 1 Bold"/>
              </a:rPr>
              <a:t>HIGH CATEGORY (2021)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8851858" y="3315732"/>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0" y="2177574"/>
            <a:ext cx="7072883" cy="8109426"/>
          </a:xfrm>
          <a:custGeom>
            <a:avLst/>
            <a:gdLst/>
            <a:ahLst/>
            <a:cxnLst/>
            <a:rect l="l" t="t" r="r" b="b"/>
            <a:pathLst>
              <a:path w="7072883" h="8109426">
                <a:moveTo>
                  <a:pt x="0" y="0"/>
                </a:moveTo>
                <a:lnTo>
                  <a:pt x="7072883" y="0"/>
                </a:lnTo>
                <a:lnTo>
                  <a:pt x="7072883" y="8109426"/>
                </a:lnTo>
                <a:lnTo>
                  <a:pt x="0" y="8109426"/>
                </a:lnTo>
                <a:lnTo>
                  <a:pt x="0" y="0"/>
                </a:lnTo>
                <a:close/>
              </a:path>
            </a:pathLst>
          </a:custGeom>
          <a:blipFill>
            <a:blip r:embed="rId2"/>
            <a:stretch>
              <a:fillRect/>
            </a:stretch>
          </a:blipFill>
        </p:spPr>
      </p:sp>
      <p:sp>
        <p:nvSpPr>
          <p:cNvPr id="6" name="Freeform 6"/>
          <p:cNvSpPr/>
          <p:nvPr/>
        </p:nvSpPr>
        <p:spPr>
          <a:xfrm>
            <a:off x="11217317" y="2177574"/>
            <a:ext cx="7070683" cy="8109426"/>
          </a:xfrm>
          <a:custGeom>
            <a:avLst/>
            <a:gdLst/>
            <a:ahLst/>
            <a:cxnLst/>
            <a:rect l="l" t="t" r="r" b="b"/>
            <a:pathLst>
              <a:path w="7070683" h="8109426">
                <a:moveTo>
                  <a:pt x="0" y="0"/>
                </a:moveTo>
                <a:lnTo>
                  <a:pt x="7070683" y="0"/>
                </a:lnTo>
                <a:lnTo>
                  <a:pt x="7070683" y="8109426"/>
                </a:lnTo>
                <a:lnTo>
                  <a:pt x="0" y="8109426"/>
                </a:lnTo>
                <a:lnTo>
                  <a:pt x="0" y="0"/>
                </a:lnTo>
                <a:close/>
              </a:path>
            </a:pathLst>
          </a:custGeom>
          <a:blipFill>
            <a:blip r:embed="rId3"/>
            <a:stretch>
              <a:fillRect r="-5636"/>
            </a:stretch>
          </a:blipFill>
        </p:spPr>
      </p:sp>
      <p:sp>
        <p:nvSpPr>
          <p:cNvPr id="7" name="TextBox 7"/>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Categorize districts into three segments based on their stamp registration revenue generation during the fiscal year 2021 to 2022.</a:t>
            </a:r>
          </a:p>
        </p:txBody>
      </p:sp>
      <p:sp>
        <p:nvSpPr>
          <p:cNvPr id="8" name="TextBox 8"/>
          <p:cNvSpPr txBox="1"/>
          <p:nvPr/>
        </p:nvSpPr>
        <p:spPr>
          <a:xfrm>
            <a:off x="7544645" y="4219892"/>
            <a:ext cx="3555544" cy="1805302"/>
          </a:xfrm>
          <a:prstGeom prst="rect">
            <a:avLst/>
          </a:prstGeom>
        </p:spPr>
        <p:txBody>
          <a:bodyPr lIns="0" tIns="0" rIns="0" bIns="0" rtlCol="0" anchor="t">
            <a:spAutoFit/>
          </a:bodyPr>
          <a:lstStyle/>
          <a:p>
            <a:pPr>
              <a:lnSpc>
                <a:spcPts val="4759"/>
              </a:lnSpc>
            </a:pPr>
            <a:r>
              <a:rPr lang="en-US" sz="3399" dirty="0">
                <a:solidFill>
                  <a:srgbClr val="C1FF72"/>
                </a:solidFill>
                <a:latin typeface="Canva Sans 1"/>
              </a:rPr>
              <a:t>2021 and 2022 have a higher contribution. </a:t>
            </a:r>
          </a:p>
        </p:txBody>
      </p:sp>
      <p:sp>
        <p:nvSpPr>
          <p:cNvPr id="9" name="TextBox 9"/>
          <p:cNvSpPr txBox="1"/>
          <p:nvPr/>
        </p:nvSpPr>
        <p:spPr>
          <a:xfrm>
            <a:off x="210771" y="179612"/>
            <a:ext cx="374898" cy="580390"/>
          </a:xfrm>
          <a:prstGeom prst="rect">
            <a:avLst/>
          </a:prstGeom>
        </p:spPr>
        <p:txBody>
          <a:bodyPr lIns="0" tIns="0" rIns="0" bIns="0" rtlCol="0" anchor="t">
            <a:spAutoFit/>
          </a:bodyPr>
          <a:lstStyle/>
          <a:p>
            <a:pPr algn="ctr">
              <a:lnSpc>
                <a:spcPts val="4759"/>
              </a:lnSpc>
            </a:pPr>
            <a:r>
              <a:rPr lang="en-US" sz="3399">
                <a:solidFill>
                  <a:srgbClr val="FFFBFB"/>
                </a:solidFill>
                <a:latin typeface="Canva Sans 1"/>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ppt_x"/>
                                          </p:val>
                                        </p:tav>
                                        <p:tav tm="100000">
                                          <p:val>
                                            <p:strVal val="#ppt_x"/>
                                          </p:val>
                                        </p:tav>
                                      </p:tavLst>
                                    </p:anim>
                                    <p:anim calcmode="lin" valueType="num">
                                      <p:cBhvr additive="base">
                                        <p:cTn id="1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713666" y="8422957"/>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4204209" y="3220439"/>
            <a:ext cx="9879582" cy="4220633"/>
          </a:xfrm>
          <a:custGeom>
            <a:avLst/>
            <a:gdLst/>
            <a:ahLst/>
            <a:cxnLst/>
            <a:rect l="l" t="t" r="r" b="b"/>
            <a:pathLst>
              <a:path w="9879582" h="4220633">
                <a:moveTo>
                  <a:pt x="0" y="0"/>
                </a:moveTo>
                <a:lnTo>
                  <a:pt x="9879582" y="0"/>
                </a:lnTo>
                <a:lnTo>
                  <a:pt x="9879582" y="4220633"/>
                </a:lnTo>
                <a:lnTo>
                  <a:pt x="0" y="4220633"/>
                </a:lnTo>
                <a:lnTo>
                  <a:pt x="0" y="0"/>
                </a:lnTo>
                <a:close/>
              </a:path>
            </a:pathLst>
          </a:custGeom>
          <a:blipFill>
            <a:blip r:embed="rId2"/>
            <a:stretch>
              <a:fillRect/>
            </a:stretch>
          </a:blipFill>
        </p:spPr>
      </p:sp>
      <p:sp>
        <p:nvSpPr>
          <p:cNvPr id="6" name="TextBox 6"/>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Categorize districts into three segments based on their stamp registration revenue generation during the fiscal year 2021 to 2022.</a:t>
            </a:r>
          </a:p>
        </p:txBody>
      </p:sp>
      <p:sp>
        <p:nvSpPr>
          <p:cNvPr id="7" name="TextBox 7"/>
          <p:cNvSpPr txBox="1"/>
          <p:nvPr/>
        </p:nvSpPr>
        <p:spPr>
          <a:xfrm>
            <a:off x="1850805" y="8077835"/>
            <a:ext cx="8662769" cy="1180465"/>
          </a:xfrm>
          <a:prstGeom prst="rect">
            <a:avLst/>
          </a:prstGeom>
        </p:spPr>
        <p:txBody>
          <a:bodyPr lIns="0" tIns="0" rIns="0" bIns="0" rtlCol="0" anchor="t">
            <a:spAutoFit/>
          </a:bodyPr>
          <a:lstStyle/>
          <a:p>
            <a:pPr>
              <a:lnSpc>
                <a:spcPts val="4759"/>
              </a:lnSpc>
            </a:pPr>
            <a:r>
              <a:rPr lang="en-US" sz="3399">
                <a:solidFill>
                  <a:srgbClr val="C1FF72"/>
                </a:solidFill>
                <a:latin typeface="Canva Sans 1"/>
              </a:rPr>
              <a:t>Rangareddy, Medchal_Malkajgiri, Hyderabad,...</a:t>
            </a:r>
          </a:p>
        </p:txBody>
      </p:sp>
      <p:sp>
        <p:nvSpPr>
          <p:cNvPr id="8" name="TextBox 8"/>
          <p:cNvSpPr txBox="1"/>
          <p:nvPr/>
        </p:nvSpPr>
        <p:spPr>
          <a:xfrm>
            <a:off x="210771" y="179612"/>
            <a:ext cx="374898"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4</a:t>
            </a:r>
          </a:p>
        </p:txBody>
      </p:sp>
      <p:sp>
        <p:nvSpPr>
          <p:cNvPr id="9" name="TextBox 9"/>
          <p:cNvSpPr txBox="1"/>
          <p:nvPr/>
        </p:nvSpPr>
        <p:spPr>
          <a:xfrm>
            <a:off x="2289463" y="1936611"/>
            <a:ext cx="7785455" cy="580390"/>
          </a:xfrm>
          <a:prstGeom prst="rect">
            <a:avLst/>
          </a:prstGeom>
        </p:spPr>
        <p:txBody>
          <a:bodyPr lIns="0" tIns="0" rIns="0" bIns="0" rtlCol="0" anchor="t">
            <a:spAutoFit/>
          </a:bodyPr>
          <a:lstStyle/>
          <a:p>
            <a:pPr>
              <a:lnSpc>
                <a:spcPts val="4759"/>
              </a:lnSpc>
            </a:pPr>
            <a:r>
              <a:rPr lang="en-US" sz="3399" dirty="0">
                <a:solidFill>
                  <a:srgbClr val="C1FF72"/>
                </a:solidFill>
                <a:latin typeface="Canva Sans 1 Bold"/>
              </a:rPr>
              <a:t>HIGH CATEGORY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Freeform 2"/>
          <p:cNvSpPr/>
          <p:nvPr/>
        </p:nvSpPr>
        <p:spPr>
          <a:xfrm>
            <a:off x="10482" y="1698130"/>
            <a:ext cx="9170855" cy="8588870"/>
          </a:xfrm>
          <a:custGeom>
            <a:avLst/>
            <a:gdLst/>
            <a:ahLst/>
            <a:cxnLst/>
            <a:rect l="l" t="t" r="r" b="b"/>
            <a:pathLst>
              <a:path w="9170855" h="8588870">
                <a:moveTo>
                  <a:pt x="0" y="0"/>
                </a:moveTo>
                <a:lnTo>
                  <a:pt x="9170854" y="0"/>
                </a:lnTo>
                <a:lnTo>
                  <a:pt x="9170854" y="8588870"/>
                </a:lnTo>
                <a:lnTo>
                  <a:pt x="0" y="8588870"/>
                </a:lnTo>
                <a:lnTo>
                  <a:pt x="0" y="0"/>
                </a:lnTo>
                <a:close/>
              </a:path>
            </a:pathLst>
          </a:custGeom>
          <a:blipFill>
            <a:blip r:embed="rId2"/>
            <a:stretch>
              <a:fillRect t="-1321" b="-1321"/>
            </a:stretch>
          </a:blipFill>
        </p:spPr>
      </p:sp>
      <p:sp>
        <p:nvSpPr>
          <p:cNvPr id="3" name="TextBox 3"/>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Categorize districts into three segments based on their stamp registration revenue generation during the fiscal year 2021 to 2022.</a:t>
            </a:r>
          </a:p>
        </p:txBody>
      </p:sp>
      <p:sp>
        <p:nvSpPr>
          <p:cNvPr id="4" name="TextBox 4"/>
          <p:cNvSpPr txBox="1"/>
          <p:nvPr/>
        </p:nvSpPr>
        <p:spPr>
          <a:xfrm>
            <a:off x="11693187" y="4359720"/>
            <a:ext cx="5059512" cy="1780540"/>
          </a:xfrm>
          <a:prstGeom prst="rect">
            <a:avLst/>
          </a:prstGeom>
        </p:spPr>
        <p:txBody>
          <a:bodyPr lIns="0" tIns="0" rIns="0" bIns="0" rtlCol="0" anchor="t">
            <a:spAutoFit/>
          </a:bodyPr>
          <a:lstStyle/>
          <a:p>
            <a:pPr>
              <a:lnSpc>
                <a:spcPts val="4759"/>
              </a:lnSpc>
            </a:pPr>
            <a:r>
              <a:rPr lang="en-US" sz="3399" dirty="0" err="1">
                <a:solidFill>
                  <a:srgbClr val="C1FF72"/>
                </a:solidFill>
                <a:latin typeface="Canva Sans 1"/>
              </a:rPr>
              <a:t>Rangareddy</a:t>
            </a:r>
            <a:r>
              <a:rPr lang="en-US" sz="3399" dirty="0">
                <a:solidFill>
                  <a:srgbClr val="C1FF72"/>
                </a:solidFill>
                <a:latin typeface="Canva Sans 1"/>
              </a:rPr>
              <a:t>, </a:t>
            </a:r>
          </a:p>
          <a:p>
            <a:pPr>
              <a:lnSpc>
                <a:spcPts val="4759"/>
              </a:lnSpc>
            </a:pPr>
            <a:r>
              <a:rPr lang="en-US" sz="3399" dirty="0" err="1">
                <a:solidFill>
                  <a:srgbClr val="C1FF72"/>
                </a:solidFill>
                <a:latin typeface="Canva Sans 1"/>
              </a:rPr>
              <a:t>Medchal_Malkajgiri</a:t>
            </a:r>
            <a:r>
              <a:rPr lang="en-US" sz="3399" dirty="0">
                <a:solidFill>
                  <a:srgbClr val="C1FF72"/>
                </a:solidFill>
                <a:latin typeface="Canva Sans 1"/>
              </a:rPr>
              <a:t>, </a:t>
            </a:r>
          </a:p>
          <a:p>
            <a:pPr>
              <a:lnSpc>
                <a:spcPts val="4759"/>
              </a:lnSpc>
            </a:pPr>
            <a:r>
              <a:rPr lang="en-US" sz="3399" dirty="0">
                <a:solidFill>
                  <a:srgbClr val="C1FF72"/>
                </a:solidFill>
                <a:latin typeface="Canva Sans 1"/>
              </a:rPr>
              <a:t>Hyderabad,...</a:t>
            </a:r>
          </a:p>
        </p:txBody>
      </p:sp>
      <p:sp>
        <p:nvSpPr>
          <p:cNvPr id="5" name="TextBox 5"/>
          <p:cNvSpPr txBox="1"/>
          <p:nvPr/>
        </p:nvSpPr>
        <p:spPr>
          <a:xfrm>
            <a:off x="210771" y="179612"/>
            <a:ext cx="374898"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4</a:t>
            </a:r>
          </a:p>
        </p:txBody>
      </p:sp>
      <p:sp>
        <p:nvSpPr>
          <p:cNvPr id="6" name="TextBox 6"/>
          <p:cNvSpPr txBox="1"/>
          <p:nvPr/>
        </p:nvSpPr>
        <p:spPr>
          <a:xfrm>
            <a:off x="9943835" y="2569704"/>
            <a:ext cx="7785455" cy="580390"/>
          </a:xfrm>
          <a:prstGeom prst="rect">
            <a:avLst/>
          </a:prstGeom>
        </p:spPr>
        <p:txBody>
          <a:bodyPr lIns="0" tIns="0" rIns="0" bIns="0" rtlCol="0" anchor="t">
            <a:spAutoFit/>
          </a:bodyPr>
          <a:lstStyle/>
          <a:p>
            <a:pPr>
              <a:lnSpc>
                <a:spcPts val="4759"/>
              </a:lnSpc>
            </a:pPr>
            <a:r>
              <a:rPr lang="en-US" sz="3399">
                <a:solidFill>
                  <a:srgbClr val="C1FF72"/>
                </a:solidFill>
                <a:latin typeface="Canva Sans 1 Bold"/>
              </a:rPr>
              <a:t>HIGH CATEGORY (2021 -  2022)</a:t>
            </a:r>
          </a:p>
        </p:txBody>
      </p:sp>
      <p:grpSp>
        <p:nvGrpSpPr>
          <p:cNvPr id="7" name="Group 7"/>
          <p:cNvGrpSpPr/>
          <p:nvPr/>
        </p:nvGrpSpPr>
        <p:grpSpPr>
          <a:xfrm>
            <a:off x="10176133" y="5004880"/>
            <a:ext cx="584283" cy="556895"/>
            <a:chOff x="0" y="0"/>
            <a:chExt cx="812800" cy="774700"/>
          </a:xfrm>
        </p:grpSpPr>
        <p:sp>
          <p:nvSpPr>
            <p:cNvPr id="8" name="Freeform 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9" name="TextBox 9"/>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10176133" y="5004880"/>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0" y="1889507"/>
            <a:ext cx="8546121" cy="8397493"/>
          </a:xfrm>
          <a:custGeom>
            <a:avLst/>
            <a:gdLst/>
            <a:ahLst/>
            <a:cxnLst/>
            <a:rect l="l" t="t" r="r" b="b"/>
            <a:pathLst>
              <a:path w="8546121" h="8397493">
                <a:moveTo>
                  <a:pt x="0" y="0"/>
                </a:moveTo>
                <a:lnTo>
                  <a:pt x="8546121" y="0"/>
                </a:lnTo>
                <a:lnTo>
                  <a:pt x="8546121" y="8397493"/>
                </a:lnTo>
                <a:lnTo>
                  <a:pt x="0" y="8397493"/>
                </a:lnTo>
                <a:lnTo>
                  <a:pt x="0" y="0"/>
                </a:lnTo>
                <a:close/>
              </a:path>
            </a:pathLst>
          </a:custGeom>
          <a:blipFill>
            <a:blip r:embed="rId2"/>
            <a:stretch>
              <a:fillRect/>
            </a:stretch>
          </a:blipFill>
        </p:spPr>
      </p:sp>
      <p:sp>
        <p:nvSpPr>
          <p:cNvPr id="6" name="TextBox 6"/>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Categorize districts into three segments based on their stamp registration revenue generation during the fiscal year 2021 to 2022.</a:t>
            </a:r>
          </a:p>
        </p:txBody>
      </p:sp>
      <p:sp>
        <p:nvSpPr>
          <p:cNvPr id="7" name="TextBox 7"/>
          <p:cNvSpPr txBox="1"/>
          <p:nvPr/>
        </p:nvSpPr>
        <p:spPr>
          <a:xfrm>
            <a:off x="11567856" y="4359720"/>
            <a:ext cx="5059512" cy="1780540"/>
          </a:xfrm>
          <a:prstGeom prst="rect">
            <a:avLst/>
          </a:prstGeom>
        </p:spPr>
        <p:txBody>
          <a:bodyPr lIns="0" tIns="0" rIns="0" bIns="0" rtlCol="0" anchor="t">
            <a:spAutoFit/>
          </a:bodyPr>
          <a:lstStyle/>
          <a:p>
            <a:pPr>
              <a:lnSpc>
                <a:spcPts val="4759"/>
              </a:lnSpc>
            </a:pPr>
            <a:r>
              <a:rPr lang="en-US" sz="3399" dirty="0">
                <a:solidFill>
                  <a:srgbClr val="C1FF72"/>
                </a:solidFill>
                <a:latin typeface="Canva Sans 1"/>
              </a:rPr>
              <a:t>Medak, </a:t>
            </a:r>
          </a:p>
          <a:p>
            <a:pPr>
              <a:lnSpc>
                <a:spcPts val="4759"/>
              </a:lnSpc>
            </a:pPr>
            <a:r>
              <a:rPr lang="en-US" sz="3399" dirty="0" err="1">
                <a:solidFill>
                  <a:srgbClr val="C1FF72"/>
                </a:solidFill>
                <a:latin typeface="Canva Sans 1"/>
              </a:rPr>
              <a:t>Peddapalli</a:t>
            </a:r>
            <a:r>
              <a:rPr lang="en-US" sz="3399" dirty="0">
                <a:solidFill>
                  <a:srgbClr val="C1FF72"/>
                </a:solidFill>
                <a:latin typeface="Canva Sans 1"/>
              </a:rPr>
              <a:t>,</a:t>
            </a:r>
          </a:p>
          <a:p>
            <a:pPr>
              <a:lnSpc>
                <a:spcPts val="4759"/>
              </a:lnSpc>
            </a:pPr>
            <a:r>
              <a:rPr lang="en-US" sz="3399" dirty="0" err="1">
                <a:solidFill>
                  <a:srgbClr val="C1FF72"/>
                </a:solidFill>
                <a:latin typeface="Canva Sans 1"/>
              </a:rPr>
              <a:t>Mancherial</a:t>
            </a:r>
            <a:r>
              <a:rPr lang="en-US" sz="3399" dirty="0">
                <a:solidFill>
                  <a:srgbClr val="C1FF72"/>
                </a:solidFill>
                <a:latin typeface="Canva Sans 1"/>
              </a:rPr>
              <a:t>, ...</a:t>
            </a:r>
          </a:p>
        </p:txBody>
      </p:sp>
      <p:sp>
        <p:nvSpPr>
          <p:cNvPr id="8" name="TextBox 8"/>
          <p:cNvSpPr txBox="1"/>
          <p:nvPr/>
        </p:nvSpPr>
        <p:spPr>
          <a:xfrm>
            <a:off x="210771" y="179612"/>
            <a:ext cx="374898"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4</a:t>
            </a:r>
          </a:p>
        </p:txBody>
      </p:sp>
      <p:sp>
        <p:nvSpPr>
          <p:cNvPr id="9" name="TextBox 9"/>
          <p:cNvSpPr txBox="1"/>
          <p:nvPr/>
        </p:nvSpPr>
        <p:spPr>
          <a:xfrm>
            <a:off x="9943835" y="2569704"/>
            <a:ext cx="7785455" cy="1180465"/>
          </a:xfrm>
          <a:prstGeom prst="rect">
            <a:avLst/>
          </a:prstGeom>
        </p:spPr>
        <p:txBody>
          <a:bodyPr lIns="0" tIns="0" rIns="0" bIns="0" rtlCol="0" anchor="t">
            <a:spAutoFit/>
          </a:bodyPr>
          <a:lstStyle/>
          <a:p>
            <a:pPr>
              <a:lnSpc>
                <a:spcPts val="4759"/>
              </a:lnSpc>
            </a:pPr>
            <a:r>
              <a:rPr lang="en-US" sz="3399" dirty="0">
                <a:solidFill>
                  <a:srgbClr val="C1FF72"/>
                </a:solidFill>
                <a:latin typeface="Canva Sans 1 Bold"/>
              </a:rPr>
              <a:t>MODERATE CATEGORY </a:t>
            </a:r>
          </a:p>
          <a:p>
            <a:pPr>
              <a:lnSpc>
                <a:spcPts val="4759"/>
              </a:lnSpc>
            </a:pPr>
            <a:r>
              <a:rPr lang="en-US" sz="3399" dirty="0">
                <a:solidFill>
                  <a:srgbClr val="C1FF72"/>
                </a:solidFill>
                <a:latin typeface="Canva Sans 1 Bold"/>
              </a:rPr>
              <a:t>(2021 -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10176133" y="5004880"/>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0" y="1883560"/>
            <a:ext cx="8570028" cy="8403440"/>
          </a:xfrm>
          <a:custGeom>
            <a:avLst/>
            <a:gdLst/>
            <a:ahLst/>
            <a:cxnLst/>
            <a:rect l="l" t="t" r="r" b="b"/>
            <a:pathLst>
              <a:path w="8570028" h="8403440">
                <a:moveTo>
                  <a:pt x="0" y="0"/>
                </a:moveTo>
                <a:lnTo>
                  <a:pt x="8570028" y="0"/>
                </a:lnTo>
                <a:lnTo>
                  <a:pt x="8570028" y="8403440"/>
                </a:lnTo>
                <a:lnTo>
                  <a:pt x="0" y="8403440"/>
                </a:lnTo>
                <a:lnTo>
                  <a:pt x="0" y="0"/>
                </a:lnTo>
                <a:close/>
              </a:path>
            </a:pathLst>
          </a:custGeom>
          <a:blipFill>
            <a:blip r:embed="rId2"/>
            <a:stretch>
              <a:fillRect/>
            </a:stretch>
          </a:blipFill>
        </p:spPr>
      </p:sp>
      <p:sp>
        <p:nvSpPr>
          <p:cNvPr id="6" name="TextBox 6"/>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Categorize districts into three segments based on their stamp registration revenue generation during the fiscal year 2021 to 2022.</a:t>
            </a:r>
          </a:p>
        </p:txBody>
      </p:sp>
      <p:sp>
        <p:nvSpPr>
          <p:cNvPr id="7" name="TextBox 7"/>
          <p:cNvSpPr txBox="1"/>
          <p:nvPr/>
        </p:nvSpPr>
        <p:spPr>
          <a:xfrm>
            <a:off x="11567856" y="4359720"/>
            <a:ext cx="5059512" cy="1780540"/>
          </a:xfrm>
          <a:prstGeom prst="rect">
            <a:avLst/>
          </a:prstGeom>
        </p:spPr>
        <p:txBody>
          <a:bodyPr lIns="0" tIns="0" rIns="0" bIns="0" rtlCol="0" anchor="t">
            <a:spAutoFit/>
          </a:bodyPr>
          <a:lstStyle/>
          <a:p>
            <a:pPr>
              <a:lnSpc>
                <a:spcPts val="4759"/>
              </a:lnSpc>
            </a:pPr>
            <a:r>
              <a:rPr lang="en-US" sz="3399">
                <a:solidFill>
                  <a:srgbClr val="C1FF72"/>
                </a:solidFill>
                <a:latin typeface="Canva Sans 1"/>
              </a:rPr>
              <a:t>Narayanpet, </a:t>
            </a:r>
          </a:p>
          <a:p>
            <a:pPr>
              <a:lnSpc>
                <a:spcPts val="4759"/>
              </a:lnSpc>
            </a:pPr>
            <a:r>
              <a:rPr lang="en-US" sz="3399">
                <a:solidFill>
                  <a:srgbClr val="C1FF72"/>
                </a:solidFill>
                <a:latin typeface="Canva Sans 1"/>
              </a:rPr>
              <a:t>Warangal,</a:t>
            </a:r>
          </a:p>
          <a:p>
            <a:pPr>
              <a:lnSpc>
                <a:spcPts val="4759"/>
              </a:lnSpc>
            </a:pPr>
            <a:r>
              <a:rPr lang="en-US" sz="3399">
                <a:solidFill>
                  <a:srgbClr val="C1FF72"/>
                </a:solidFill>
                <a:latin typeface="Canva Sans 1"/>
              </a:rPr>
              <a:t>Mulugu, ...</a:t>
            </a:r>
          </a:p>
        </p:txBody>
      </p:sp>
      <p:sp>
        <p:nvSpPr>
          <p:cNvPr id="8" name="TextBox 8"/>
          <p:cNvSpPr txBox="1"/>
          <p:nvPr/>
        </p:nvSpPr>
        <p:spPr>
          <a:xfrm>
            <a:off x="210771" y="179612"/>
            <a:ext cx="374898"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4</a:t>
            </a:r>
          </a:p>
        </p:txBody>
      </p:sp>
      <p:sp>
        <p:nvSpPr>
          <p:cNvPr id="9" name="TextBox 9"/>
          <p:cNvSpPr txBox="1"/>
          <p:nvPr/>
        </p:nvSpPr>
        <p:spPr>
          <a:xfrm>
            <a:off x="9943835" y="2569704"/>
            <a:ext cx="7785455" cy="1180465"/>
          </a:xfrm>
          <a:prstGeom prst="rect">
            <a:avLst/>
          </a:prstGeom>
        </p:spPr>
        <p:txBody>
          <a:bodyPr lIns="0" tIns="0" rIns="0" bIns="0" rtlCol="0" anchor="t">
            <a:spAutoFit/>
          </a:bodyPr>
          <a:lstStyle/>
          <a:p>
            <a:pPr>
              <a:lnSpc>
                <a:spcPts val="4759"/>
              </a:lnSpc>
            </a:pPr>
            <a:r>
              <a:rPr lang="en-US" sz="3399" dirty="0">
                <a:solidFill>
                  <a:srgbClr val="C1FF72"/>
                </a:solidFill>
                <a:latin typeface="Canva Sans 1 Bold"/>
              </a:rPr>
              <a:t>LOW CATEGORY </a:t>
            </a:r>
          </a:p>
          <a:p>
            <a:pPr>
              <a:lnSpc>
                <a:spcPts val="4759"/>
              </a:lnSpc>
            </a:pPr>
            <a:r>
              <a:rPr lang="en-US" sz="3399" dirty="0">
                <a:solidFill>
                  <a:srgbClr val="C1FF72"/>
                </a:solidFill>
                <a:latin typeface="Canva Sans 1 Bold"/>
              </a:rPr>
              <a:t>(2021 -  2022)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550799" cy="10287000"/>
            <a:chOff x="0" y="0"/>
            <a:chExt cx="408441" cy="2709333"/>
          </a:xfrm>
        </p:grpSpPr>
        <p:sp>
          <p:nvSpPr>
            <p:cNvPr id="3" name="Freeform 3"/>
            <p:cNvSpPr/>
            <p:nvPr/>
          </p:nvSpPr>
          <p:spPr>
            <a:xfrm>
              <a:off x="0" y="0"/>
              <a:ext cx="408441" cy="2709333"/>
            </a:xfrm>
            <a:custGeom>
              <a:avLst/>
              <a:gdLst/>
              <a:ahLst/>
              <a:cxnLst/>
              <a:rect l="l" t="t" r="r" b="b"/>
              <a:pathLst>
                <a:path w="408441" h="2709333">
                  <a:moveTo>
                    <a:pt x="0" y="0"/>
                  </a:moveTo>
                  <a:lnTo>
                    <a:pt x="408441" y="0"/>
                  </a:lnTo>
                  <a:lnTo>
                    <a:pt x="408441" y="2709333"/>
                  </a:lnTo>
                  <a:lnTo>
                    <a:pt x="0" y="2709333"/>
                  </a:lnTo>
                  <a:close/>
                </a:path>
              </a:pathLst>
            </a:custGeom>
            <a:solidFill>
              <a:srgbClr val="150D16"/>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7908570" y="2672640"/>
            <a:ext cx="2470860" cy="2470860"/>
          </a:xfrm>
          <a:custGeom>
            <a:avLst/>
            <a:gdLst/>
            <a:ahLst/>
            <a:cxnLst/>
            <a:rect l="l" t="t" r="r" b="b"/>
            <a:pathLst>
              <a:path w="2470860" h="2470860">
                <a:moveTo>
                  <a:pt x="0" y="0"/>
                </a:moveTo>
                <a:lnTo>
                  <a:pt x="2470860" y="0"/>
                </a:lnTo>
                <a:lnTo>
                  <a:pt x="2470860" y="2470860"/>
                </a:lnTo>
                <a:lnTo>
                  <a:pt x="0" y="2470860"/>
                </a:lnTo>
                <a:lnTo>
                  <a:pt x="0" y="0"/>
                </a:lnTo>
                <a:close/>
              </a:path>
            </a:pathLst>
          </a:custGeom>
          <a:blipFill>
            <a:blip r:embed="rId2"/>
            <a:stretch>
              <a:fillRect/>
            </a:stretch>
          </a:blipFill>
        </p:spPr>
      </p:sp>
      <p:sp>
        <p:nvSpPr>
          <p:cNvPr id="6" name="TextBox 6"/>
          <p:cNvSpPr txBox="1"/>
          <p:nvPr/>
        </p:nvSpPr>
        <p:spPr>
          <a:xfrm rot="-5400000">
            <a:off x="-3222055" y="4711700"/>
            <a:ext cx="7890135" cy="863600"/>
          </a:xfrm>
          <a:prstGeom prst="rect">
            <a:avLst/>
          </a:prstGeom>
        </p:spPr>
        <p:txBody>
          <a:bodyPr lIns="0" tIns="0" rIns="0" bIns="0" rtlCol="0" anchor="t">
            <a:spAutoFit/>
          </a:bodyPr>
          <a:lstStyle/>
          <a:p>
            <a:pPr algn="ctr">
              <a:lnSpc>
                <a:spcPts val="7000"/>
              </a:lnSpc>
            </a:pPr>
            <a:r>
              <a:rPr lang="en-US" sz="5000">
                <a:solidFill>
                  <a:srgbClr val="E6C8A1"/>
                </a:solidFill>
                <a:latin typeface="Canva Sans 1 Bold"/>
              </a:rPr>
              <a:t>Questions &amp; Findings</a:t>
            </a:r>
          </a:p>
        </p:txBody>
      </p:sp>
      <p:sp>
        <p:nvSpPr>
          <p:cNvPr id="7" name="TextBox 7"/>
          <p:cNvSpPr txBox="1"/>
          <p:nvPr/>
        </p:nvSpPr>
        <p:spPr>
          <a:xfrm>
            <a:off x="2841149" y="5526976"/>
            <a:ext cx="12605702" cy="1331103"/>
          </a:xfrm>
          <a:prstGeom prst="rect">
            <a:avLst/>
          </a:prstGeom>
        </p:spPr>
        <p:txBody>
          <a:bodyPr lIns="0" tIns="0" rIns="0" bIns="0" rtlCol="0" anchor="t">
            <a:spAutoFit/>
          </a:bodyPr>
          <a:lstStyle/>
          <a:p>
            <a:pPr algn="ctr">
              <a:lnSpc>
                <a:spcPts val="10838"/>
              </a:lnSpc>
            </a:pPr>
            <a:r>
              <a:rPr lang="en-US" sz="7741">
                <a:solidFill>
                  <a:srgbClr val="B9E184"/>
                </a:solidFill>
                <a:latin typeface="Canva Sans 1 Bold"/>
              </a:rPr>
              <a:t>TRANSPORTATION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Freeform 2"/>
          <p:cNvSpPr/>
          <p:nvPr/>
        </p:nvSpPr>
        <p:spPr>
          <a:xfrm>
            <a:off x="1028700" y="2169937"/>
            <a:ext cx="3440287" cy="6697364"/>
          </a:xfrm>
          <a:custGeom>
            <a:avLst/>
            <a:gdLst/>
            <a:ahLst/>
            <a:cxnLst/>
            <a:rect l="l" t="t" r="r" b="b"/>
            <a:pathLst>
              <a:path w="3440287" h="6697364">
                <a:moveTo>
                  <a:pt x="0" y="0"/>
                </a:moveTo>
                <a:lnTo>
                  <a:pt x="3440287" y="0"/>
                </a:lnTo>
                <a:lnTo>
                  <a:pt x="3440287" y="6697364"/>
                </a:lnTo>
                <a:lnTo>
                  <a:pt x="0" y="6697364"/>
                </a:lnTo>
                <a:lnTo>
                  <a:pt x="0" y="0"/>
                </a:lnTo>
                <a:close/>
              </a:path>
            </a:pathLst>
          </a:custGeom>
          <a:blipFill>
            <a:blip r:embed="rId2"/>
            <a:stretch>
              <a:fillRect/>
            </a:stretch>
          </a:blipFill>
        </p:spPr>
      </p:sp>
      <p:sp>
        <p:nvSpPr>
          <p:cNvPr id="3" name="Freeform 3"/>
          <p:cNvSpPr/>
          <p:nvPr/>
        </p:nvSpPr>
        <p:spPr>
          <a:xfrm>
            <a:off x="5264561" y="2167236"/>
            <a:ext cx="3522773" cy="6697364"/>
          </a:xfrm>
          <a:custGeom>
            <a:avLst/>
            <a:gdLst/>
            <a:ahLst/>
            <a:cxnLst/>
            <a:rect l="l" t="t" r="r" b="b"/>
            <a:pathLst>
              <a:path w="3522773" h="6697364">
                <a:moveTo>
                  <a:pt x="0" y="0"/>
                </a:moveTo>
                <a:lnTo>
                  <a:pt x="3522772" y="0"/>
                </a:lnTo>
                <a:lnTo>
                  <a:pt x="3522772" y="6697365"/>
                </a:lnTo>
                <a:lnTo>
                  <a:pt x="0" y="6697365"/>
                </a:lnTo>
                <a:lnTo>
                  <a:pt x="0" y="0"/>
                </a:lnTo>
                <a:close/>
              </a:path>
            </a:pathLst>
          </a:custGeom>
          <a:blipFill>
            <a:blip r:embed="rId3"/>
            <a:stretch>
              <a:fillRect/>
            </a:stretch>
          </a:blipFill>
        </p:spPr>
      </p:sp>
      <p:sp>
        <p:nvSpPr>
          <p:cNvPr id="4" name="Freeform 4"/>
          <p:cNvSpPr/>
          <p:nvPr/>
        </p:nvSpPr>
        <p:spPr>
          <a:xfrm>
            <a:off x="9582906" y="2167236"/>
            <a:ext cx="3615584" cy="6700065"/>
          </a:xfrm>
          <a:custGeom>
            <a:avLst/>
            <a:gdLst/>
            <a:ahLst/>
            <a:cxnLst/>
            <a:rect l="l" t="t" r="r" b="b"/>
            <a:pathLst>
              <a:path w="3615584" h="6700065">
                <a:moveTo>
                  <a:pt x="0" y="0"/>
                </a:moveTo>
                <a:lnTo>
                  <a:pt x="3615584" y="0"/>
                </a:lnTo>
                <a:lnTo>
                  <a:pt x="3615584" y="6700065"/>
                </a:lnTo>
                <a:lnTo>
                  <a:pt x="0" y="6700065"/>
                </a:lnTo>
                <a:lnTo>
                  <a:pt x="0" y="0"/>
                </a:lnTo>
                <a:close/>
              </a:path>
            </a:pathLst>
          </a:custGeom>
          <a:blipFill>
            <a:blip r:embed="rId4"/>
            <a:stretch>
              <a:fillRect/>
            </a:stretch>
          </a:blipFill>
        </p:spPr>
      </p:sp>
      <p:sp>
        <p:nvSpPr>
          <p:cNvPr id="5" name="Freeform 5"/>
          <p:cNvSpPr/>
          <p:nvPr/>
        </p:nvSpPr>
        <p:spPr>
          <a:xfrm>
            <a:off x="13998590" y="2167236"/>
            <a:ext cx="3298098" cy="6697364"/>
          </a:xfrm>
          <a:custGeom>
            <a:avLst/>
            <a:gdLst/>
            <a:ahLst/>
            <a:cxnLst/>
            <a:rect l="l" t="t" r="r" b="b"/>
            <a:pathLst>
              <a:path w="3298098" h="6697364">
                <a:moveTo>
                  <a:pt x="0" y="0"/>
                </a:moveTo>
                <a:lnTo>
                  <a:pt x="3298098" y="0"/>
                </a:lnTo>
                <a:lnTo>
                  <a:pt x="3298098" y="6697365"/>
                </a:lnTo>
                <a:lnTo>
                  <a:pt x="0" y="6697365"/>
                </a:lnTo>
                <a:lnTo>
                  <a:pt x="0" y="0"/>
                </a:lnTo>
                <a:close/>
              </a:path>
            </a:pathLst>
          </a:custGeom>
          <a:blipFill>
            <a:blip r:embed="rId5"/>
            <a:stretch>
              <a:fillRect/>
            </a:stretch>
          </a:blipFill>
        </p:spPr>
      </p:sp>
      <p:sp>
        <p:nvSpPr>
          <p:cNvPr id="6" name="TextBox 6"/>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Are there any months or seasons that consistently show higher or lower sales rate, and if yes, what could be the driving factors?</a:t>
            </a:r>
          </a:p>
        </p:txBody>
      </p:sp>
      <p:sp>
        <p:nvSpPr>
          <p:cNvPr id="7" name="TextBox 7"/>
          <p:cNvSpPr txBox="1"/>
          <p:nvPr/>
        </p:nvSpPr>
        <p:spPr>
          <a:xfrm>
            <a:off x="226473" y="179612"/>
            <a:ext cx="343495"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10278325" y="5004880"/>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0" y="1950608"/>
            <a:ext cx="9322417" cy="8336392"/>
          </a:xfrm>
          <a:custGeom>
            <a:avLst/>
            <a:gdLst/>
            <a:ahLst/>
            <a:cxnLst/>
            <a:rect l="l" t="t" r="r" b="b"/>
            <a:pathLst>
              <a:path w="9322417" h="8336392">
                <a:moveTo>
                  <a:pt x="0" y="0"/>
                </a:moveTo>
                <a:lnTo>
                  <a:pt x="9322417" y="0"/>
                </a:lnTo>
                <a:lnTo>
                  <a:pt x="9322417" y="8336392"/>
                </a:lnTo>
                <a:lnTo>
                  <a:pt x="0" y="8336392"/>
                </a:lnTo>
                <a:lnTo>
                  <a:pt x="0" y="0"/>
                </a:lnTo>
                <a:close/>
              </a:path>
            </a:pathLst>
          </a:custGeom>
          <a:blipFill>
            <a:blip r:embed="rId2"/>
            <a:stretch>
              <a:fillRect/>
            </a:stretch>
          </a:blipFill>
        </p:spPr>
      </p:sp>
      <p:sp>
        <p:nvSpPr>
          <p:cNvPr id="6" name="TextBox 6"/>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Are there any months or seasons that consistently show higher or lower sales rate, and if yes, what could be the driving factors?</a:t>
            </a:r>
          </a:p>
        </p:txBody>
      </p:sp>
      <p:sp>
        <p:nvSpPr>
          <p:cNvPr id="7" name="TextBox 7"/>
          <p:cNvSpPr txBox="1"/>
          <p:nvPr/>
        </p:nvSpPr>
        <p:spPr>
          <a:xfrm>
            <a:off x="11818518" y="3759645"/>
            <a:ext cx="5059512" cy="3580765"/>
          </a:xfrm>
          <a:prstGeom prst="rect">
            <a:avLst/>
          </a:prstGeom>
        </p:spPr>
        <p:txBody>
          <a:bodyPr lIns="0" tIns="0" rIns="0" bIns="0" rtlCol="0" anchor="t">
            <a:spAutoFit/>
          </a:bodyPr>
          <a:lstStyle/>
          <a:p>
            <a:pPr>
              <a:lnSpc>
                <a:spcPts val="4759"/>
              </a:lnSpc>
            </a:pPr>
            <a:r>
              <a:rPr lang="en-US" sz="3399">
                <a:solidFill>
                  <a:srgbClr val="C1FF72"/>
                </a:solidFill>
                <a:latin typeface="Canva Sans 1"/>
              </a:rPr>
              <a:t>October, </a:t>
            </a:r>
          </a:p>
          <a:p>
            <a:pPr>
              <a:lnSpc>
                <a:spcPts val="4759"/>
              </a:lnSpc>
            </a:pPr>
            <a:r>
              <a:rPr lang="en-US" sz="3399">
                <a:solidFill>
                  <a:srgbClr val="C1FF72"/>
                </a:solidFill>
                <a:latin typeface="Canva Sans 1"/>
              </a:rPr>
              <a:t>November,</a:t>
            </a:r>
          </a:p>
          <a:p>
            <a:pPr>
              <a:lnSpc>
                <a:spcPts val="4759"/>
              </a:lnSpc>
            </a:pPr>
            <a:r>
              <a:rPr lang="en-US" sz="3399">
                <a:solidFill>
                  <a:srgbClr val="C1FF72"/>
                </a:solidFill>
                <a:latin typeface="Canva Sans 1"/>
              </a:rPr>
              <a:t>December,</a:t>
            </a:r>
          </a:p>
          <a:p>
            <a:pPr>
              <a:lnSpc>
                <a:spcPts val="4759"/>
              </a:lnSpc>
            </a:pPr>
            <a:r>
              <a:rPr lang="en-US" sz="3399">
                <a:solidFill>
                  <a:srgbClr val="C1FF72"/>
                </a:solidFill>
                <a:latin typeface="Canva Sans 1"/>
              </a:rPr>
              <a:t>June,</a:t>
            </a:r>
          </a:p>
          <a:p>
            <a:pPr>
              <a:lnSpc>
                <a:spcPts val="4759"/>
              </a:lnSpc>
            </a:pPr>
            <a:r>
              <a:rPr lang="en-US" sz="3399">
                <a:solidFill>
                  <a:srgbClr val="C1FF72"/>
                </a:solidFill>
                <a:latin typeface="Canva Sans 1"/>
              </a:rPr>
              <a:t>March</a:t>
            </a:r>
          </a:p>
          <a:p>
            <a:pPr>
              <a:lnSpc>
                <a:spcPts val="4759"/>
              </a:lnSpc>
            </a:pPr>
            <a:r>
              <a:rPr lang="en-US" sz="3399">
                <a:solidFill>
                  <a:srgbClr val="C1FF72"/>
                </a:solidFill>
                <a:latin typeface="Canva Sans 1"/>
              </a:rPr>
              <a:t>January</a:t>
            </a:r>
          </a:p>
        </p:txBody>
      </p:sp>
      <p:sp>
        <p:nvSpPr>
          <p:cNvPr id="8" name="TextBox 8"/>
          <p:cNvSpPr txBox="1"/>
          <p:nvPr/>
        </p:nvSpPr>
        <p:spPr>
          <a:xfrm>
            <a:off x="226473" y="179612"/>
            <a:ext cx="343495"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TextBox 2"/>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Are there any months or seasons that consistently show higher or lower sales rate, and if yes, what could be the driving factors?</a:t>
            </a:r>
          </a:p>
        </p:txBody>
      </p:sp>
      <p:sp>
        <p:nvSpPr>
          <p:cNvPr id="3" name="TextBox 3"/>
          <p:cNvSpPr txBox="1"/>
          <p:nvPr/>
        </p:nvSpPr>
        <p:spPr>
          <a:xfrm>
            <a:off x="226473" y="179612"/>
            <a:ext cx="343495"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1</a:t>
            </a:r>
          </a:p>
        </p:txBody>
      </p:sp>
      <p:sp>
        <p:nvSpPr>
          <p:cNvPr id="4" name="TextBox 4"/>
          <p:cNvSpPr txBox="1"/>
          <p:nvPr/>
        </p:nvSpPr>
        <p:spPr>
          <a:xfrm>
            <a:off x="1098178" y="2376275"/>
            <a:ext cx="16091644" cy="6992514"/>
          </a:xfrm>
          <a:prstGeom prst="rect">
            <a:avLst/>
          </a:prstGeom>
        </p:spPr>
        <p:txBody>
          <a:bodyPr lIns="0" tIns="0" rIns="0" bIns="0" rtlCol="0" anchor="t">
            <a:spAutoFit/>
          </a:bodyPr>
          <a:lstStyle/>
          <a:p>
            <a:pPr>
              <a:lnSpc>
                <a:spcPts val="5710"/>
              </a:lnSpc>
            </a:pPr>
            <a:r>
              <a:rPr lang="en-US" sz="4079" dirty="0">
                <a:solidFill>
                  <a:srgbClr val="C1FF72"/>
                </a:solidFill>
                <a:latin typeface="Canva Sans 1 Bold"/>
              </a:rPr>
              <a:t>October</a:t>
            </a:r>
          </a:p>
          <a:p>
            <a:pPr>
              <a:lnSpc>
                <a:spcPts val="5430"/>
              </a:lnSpc>
            </a:pPr>
            <a:r>
              <a:rPr lang="en-US" sz="3879" dirty="0">
                <a:solidFill>
                  <a:srgbClr val="FFFFFF"/>
                </a:solidFill>
                <a:latin typeface="Canva Sans 1"/>
              </a:rPr>
              <a:t>People buy more during festivals like Diwali.</a:t>
            </a:r>
          </a:p>
          <a:p>
            <a:pPr>
              <a:lnSpc>
                <a:spcPts val="5430"/>
              </a:lnSpc>
            </a:pPr>
            <a:endParaRPr lang="en-US" sz="3879" dirty="0">
              <a:solidFill>
                <a:srgbClr val="FFFFFF"/>
              </a:solidFill>
              <a:latin typeface="Canva Sans 1"/>
            </a:endParaRPr>
          </a:p>
          <a:p>
            <a:pPr>
              <a:lnSpc>
                <a:spcPts val="5710"/>
              </a:lnSpc>
            </a:pPr>
            <a:r>
              <a:rPr lang="en-US" sz="4079" dirty="0">
                <a:solidFill>
                  <a:srgbClr val="C1FF72"/>
                </a:solidFill>
                <a:latin typeface="Canva Sans 1 Bold"/>
              </a:rPr>
              <a:t>November</a:t>
            </a:r>
          </a:p>
          <a:p>
            <a:pPr>
              <a:lnSpc>
                <a:spcPts val="5430"/>
              </a:lnSpc>
            </a:pPr>
            <a:r>
              <a:rPr lang="en-US" sz="3879" dirty="0">
                <a:solidFill>
                  <a:srgbClr val="FFFFFF"/>
                </a:solidFill>
                <a:latin typeface="Canva Sans 1"/>
              </a:rPr>
              <a:t>The festive spirit continues, and there are year-end deals.</a:t>
            </a:r>
          </a:p>
          <a:p>
            <a:pPr>
              <a:lnSpc>
                <a:spcPts val="5430"/>
              </a:lnSpc>
            </a:pPr>
            <a:endParaRPr lang="en-US" sz="3879" dirty="0">
              <a:solidFill>
                <a:srgbClr val="FFFFFF"/>
              </a:solidFill>
              <a:latin typeface="Canva Sans 1"/>
            </a:endParaRPr>
          </a:p>
          <a:p>
            <a:pPr>
              <a:lnSpc>
                <a:spcPts val="5710"/>
              </a:lnSpc>
            </a:pPr>
            <a:r>
              <a:rPr lang="en-US" sz="4079" dirty="0">
                <a:solidFill>
                  <a:srgbClr val="C1FF72"/>
                </a:solidFill>
                <a:latin typeface="Canva Sans 1 Bold"/>
              </a:rPr>
              <a:t>December</a:t>
            </a:r>
          </a:p>
          <a:p>
            <a:pPr>
              <a:lnSpc>
                <a:spcPts val="5430"/>
              </a:lnSpc>
            </a:pPr>
            <a:r>
              <a:rPr lang="en-US" sz="3879" dirty="0">
                <a:solidFill>
                  <a:srgbClr val="FFFFFF"/>
                </a:solidFill>
                <a:latin typeface="Canva Sans 1"/>
              </a:rPr>
              <a:t>Dealerships offer deals to clear out old inventory before the year ends.</a:t>
            </a:r>
          </a:p>
          <a:p>
            <a:pPr>
              <a:lnSpc>
                <a:spcPts val="5710"/>
              </a:lnSpc>
            </a:pPr>
            <a:endParaRPr lang="en-US" sz="3879" dirty="0">
              <a:solidFill>
                <a:srgbClr val="FFFFFF"/>
              </a:solidFill>
              <a:latin typeface="Canva Sans 1"/>
            </a:endParaRPr>
          </a:p>
        </p:txBody>
      </p:sp>
      <p:sp>
        <p:nvSpPr>
          <p:cNvPr id="5" name="AutoShape 5"/>
          <p:cNvSpPr/>
          <p:nvPr/>
        </p:nvSpPr>
        <p:spPr>
          <a:xfrm>
            <a:off x="1622997" y="1935829"/>
            <a:ext cx="6492240" cy="0"/>
          </a:xfrm>
          <a:prstGeom prst="line">
            <a:avLst/>
          </a:prstGeom>
          <a:ln w="38100" cap="flat">
            <a:solidFill>
              <a:srgbClr val="FFFFFF"/>
            </a:solidFill>
            <a:prstDash val="solid"/>
            <a:headEnd type="none" w="sm" len="sm"/>
            <a:tailEnd type="none" w="sm" len="sm"/>
          </a:ln>
        </p:spPr>
      </p:sp>
      <p:sp>
        <p:nvSpPr>
          <p:cNvPr id="6" name="AutoShape 6"/>
          <p:cNvSpPr/>
          <p:nvPr/>
        </p:nvSpPr>
        <p:spPr>
          <a:xfrm>
            <a:off x="9933142" y="1935829"/>
            <a:ext cx="6492240" cy="0"/>
          </a:xfrm>
          <a:prstGeom prst="line">
            <a:avLst/>
          </a:prstGeom>
          <a:ln w="38100" cap="flat">
            <a:solidFill>
              <a:srgbClr val="FFFFFF"/>
            </a:solidFill>
            <a:prstDash val="solid"/>
            <a:headEnd type="none" w="sm" len="sm"/>
            <a:tailEnd type="none" w="sm" len="sm"/>
          </a:ln>
        </p:spPr>
      </p:sp>
      <p:grpSp>
        <p:nvGrpSpPr>
          <p:cNvPr id="7" name="Group 7"/>
          <p:cNvGrpSpPr/>
          <p:nvPr/>
        </p:nvGrpSpPr>
        <p:grpSpPr>
          <a:xfrm>
            <a:off x="8732048" y="1638331"/>
            <a:ext cx="584283" cy="556895"/>
            <a:chOff x="0" y="0"/>
            <a:chExt cx="812800" cy="774700"/>
          </a:xfrm>
        </p:grpSpPr>
        <p:sp>
          <p:nvSpPr>
            <p:cNvPr id="8" name="Freeform 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9" name="TextBox 9"/>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Freeform 2"/>
          <p:cNvSpPr/>
          <p:nvPr/>
        </p:nvSpPr>
        <p:spPr>
          <a:xfrm>
            <a:off x="58640" y="0"/>
            <a:ext cx="18620607" cy="4697313"/>
          </a:xfrm>
          <a:custGeom>
            <a:avLst/>
            <a:gdLst/>
            <a:ahLst/>
            <a:cxnLst/>
            <a:rect l="l" t="t" r="r" b="b"/>
            <a:pathLst>
              <a:path w="18620607" h="4697313">
                <a:moveTo>
                  <a:pt x="0" y="0"/>
                </a:moveTo>
                <a:lnTo>
                  <a:pt x="18620607" y="0"/>
                </a:lnTo>
                <a:lnTo>
                  <a:pt x="18620607" y="4697313"/>
                </a:lnTo>
                <a:lnTo>
                  <a:pt x="0" y="4697313"/>
                </a:lnTo>
                <a:lnTo>
                  <a:pt x="0" y="0"/>
                </a:lnTo>
                <a:close/>
              </a:path>
            </a:pathLst>
          </a:custGeom>
          <a:blipFill>
            <a:blip r:embed="rId2"/>
            <a:stretch>
              <a:fillRect t="-60846" b="-96819"/>
            </a:stretch>
          </a:blipFill>
        </p:spPr>
      </p:sp>
      <p:sp>
        <p:nvSpPr>
          <p:cNvPr id="3" name="TextBox 3"/>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FFFF"/>
                </a:solidFill>
                <a:latin typeface="Archivo Black"/>
              </a:rPr>
              <a:t>CONTENT</a:t>
            </a:r>
          </a:p>
        </p:txBody>
      </p:sp>
      <p:sp>
        <p:nvSpPr>
          <p:cNvPr id="4" name="TextBox 4"/>
          <p:cNvSpPr txBox="1"/>
          <p:nvPr/>
        </p:nvSpPr>
        <p:spPr>
          <a:xfrm>
            <a:off x="4947595" y="50292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E6C8A1"/>
                </a:solidFill>
                <a:latin typeface="Montserrat Classic Bold"/>
              </a:rPr>
              <a:t>01</a:t>
            </a:r>
          </a:p>
        </p:txBody>
      </p:sp>
      <p:sp>
        <p:nvSpPr>
          <p:cNvPr id="5" name="TextBox 5"/>
          <p:cNvSpPr txBox="1"/>
          <p:nvPr/>
        </p:nvSpPr>
        <p:spPr>
          <a:xfrm>
            <a:off x="4625438" y="6068445"/>
            <a:ext cx="2743420" cy="418548"/>
          </a:xfrm>
          <a:prstGeom prst="rect">
            <a:avLst/>
          </a:prstGeom>
        </p:spPr>
        <p:txBody>
          <a:bodyPr lIns="0" tIns="0" rIns="0" bIns="0" rtlCol="0" anchor="t">
            <a:spAutoFit/>
          </a:bodyPr>
          <a:lstStyle/>
          <a:p>
            <a:pPr algn="ctr">
              <a:lnSpc>
                <a:spcPts val="3483"/>
              </a:lnSpc>
            </a:pPr>
            <a:r>
              <a:rPr lang="en-US" sz="2524" spc="247">
                <a:solidFill>
                  <a:srgbClr val="E6C8A1"/>
                </a:solidFill>
                <a:latin typeface="Montserrat Light"/>
              </a:rPr>
              <a:t>About Telangana</a:t>
            </a:r>
          </a:p>
        </p:txBody>
      </p:sp>
      <p:sp>
        <p:nvSpPr>
          <p:cNvPr id="6" name="TextBox 6"/>
          <p:cNvSpPr txBox="1"/>
          <p:nvPr/>
        </p:nvSpPr>
        <p:spPr>
          <a:xfrm>
            <a:off x="8223840" y="5073032"/>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E6C8A1"/>
                </a:solidFill>
                <a:latin typeface="Montserrat Classic Bold"/>
              </a:rPr>
              <a:t>02</a:t>
            </a:r>
          </a:p>
        </p:txBody>
      </p:sp>
      <p:sp>
        <p:nvSpPr>
          <p:cNvPr id="7" name="TextBox 7"/>
          <p:cNvSpPr txBox="1"/>
          <p:nvPr/>
        </p:nvSpPr>
        <p:spPr>
          <a:xfrm>
            <a:off x="7772290" y="6112277"/>
            <a:ext cx="2743420" cy="418548"/>
          </a:xfrm>
          <a:prstGeom prst="rect">
            <a:avLst/>
          </a:prstGeom>
        </p:spPr>
        <p:txBody>
          <a:bodyPr lIns="0" tIns="0" rIns="0" bIns="0" rtlCol="0" anchor="t">
            <a:spAutoFit/>
          </a:bodyPr>
          <a:lstStyle/>
          <a:p>
            <a:pPr algn="ctr">
              <a:lnSpc>
                <a:spcPts val="3483"/>
              </a:lnSpc>
            </a:pPr>
            <a:r>
              <a:rPr lang="en-US" sz="2524" spc="247">
                <a:solidFill>
                  <a:srgbClr val="E6C8A1"/>
                </a:solidFill>
                <a:latin typeface="Montserrat Light"/>
              </a:rPr>
              <a:t>Objective</a:t>
            </a:r>
          </a:p>
        </p:txBody>
      </p:sp>
      <p:sp>
        <p:nvSpPr>
          <p:cNvPr id="8" name="TextBox 8"/>
          <p:cNvSpPr txBox="1"/>
          <p:nvPr/>
        </p:nvSpPr>
        <p:spPr>
          <a:xfrm>
            <a:off x="11500086" y="5029200"/>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E6C8A1"/>
                </a:solidFill>
                <a:latin typeface="Montserrat Classic Bold"/>
              </a:rPr>
              <a:t>03</a:t>
            </a:r>
          </a:p>
        </p:txBody>
      </p:sp>
      <p:sp>
        <p:nvSpPr>
          <p:cNvPr id="9" name="TextBox 9"/>
          <p:cNvSpPr txBox="1"/>
          <p:nvPr/>
        </p:nvSpPr>
        <p:spPr>
          <a:xfrm>
            <a:off x="11048535" y="6068445"/>
            <a:ext cx="4059393" cy="418548"/>
          </a:xfrm>
          <a:prstGeom prst="rect">
            <a:avLst/>
          </a:prstGeom>
        </p:spPr>
        <p:txBody>
          <a:bodyPr lIns="0" tIns="0" rIns="0" bIns="0" rtlCol="0" anchor="t">
            <a:spAutoFit/>
          </a:bodyPr>
          <a:lstStyle/>
          <a:p>
            <a:pPr algn="ctr">
              <a:lnSpc>
                <a:spcPts val="3483"/>
              </a:lnSpc>
            </a:pPr>
            <a:r>
              <a:rPr lang="en-US" sz="2524" spc="247">
                <a:solidFill>
                  <a:srgbClr val="E6C8A1"/>
                </a:solidFill>
                <a:latin typeface="Montserrat Light"/>
              </a:rPr>
              <a:t>Questions &amp; Findings</a:t>
            </a:r>
          </a:p>
        </p:txBody>
      </p:sp>
      <p:sp>
        <p:nvSpPr>
          <p:cNvPr id="10" name="TextBox 10"/>
          <p:cNvSpPr txBox="1"/>
          <p:nvPr/>
        </p:nvSpPr>
        <p:spPr>
          <a:xfrm>
            <a:off x="5076989" y="7593833"/>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E6C8A1"/>
                </a:solidFill>
                <a:latin typeface="Montserrat Classic Bold"/>
              </a:rPr>
              <a:t>04</a:t>
            </a:r>
          </a:p>
        </p:txBody>
      </p:sp>
      <p:sp>
        <p:nvSpPr>
          <p:cNvPr id="11" name="TextBox 11"/>
          <p:cNvSpPr txBox="1"/>
          <p:nvPr/>
        </p:nvSpPr>
        <p:spPr>
          <a:xfrm>
            <a:off x="4625438" y="8633078"/>
            <a:ext cx="2743420" cy="418548"/>
          </a:xfrm>
          <a:prstGeom prst="rect">
            <a:avLst/>
          </a:prstGeom>
        </p:spPr>
        <p:txBody>
          <a:bodyPr lIns="0" tIns="0" rIns="0" bIns="0" rtlCol="0" anchor="t">
            <a:spAutoFit/>
          </a:bodyPr>
          <a:lstStyle/>
          <a:p>
            <a:pPr algn="ctr">
              <a:lnSpc>
                <a:spcPts val="3483"/>
              </a:lnSpc>
            </a:pPr>
            <a:r>
              <a:rPr lang="en-US" sz="2524" spc="247">
                <a:solidFill>
                  <a:srgbClr val="E6C8A1"/>
                </a:solidFill>
                <a:latin typeface="Montserrat Light"/>
              </a:rPr>
              <a:t>Demonstration</a:t>
            </a:r>
          </a:p>
        </p:txBody>
      </p:sp>
      <p:sp>
        <p:nvSpPr>
          <p:cNvPr id="12" name="TextBox 12"/>
          <p:cNvSpPr txBox="1"/>
          <p:nvPr/>
        </p:nvSpPr>
        <p:spPr>
          <a:xfrm>
            <a:off x="8245401" y="7550001"/>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E6C8A1"/>
                </a:solidFill>
                <a:latin typeface="Montserrat Classic Bold"/>
              </a:rPr>
              <a:t>05</a:t>
            </a:r>
          </a:p>
        </p:txBody>
      </p:sp>
      <p:sp>
        <p:nvSpPr>
          <p:cNvPr id="13" name="TextBox 13"/>
          <p:cNvSpPr txBox="1"/>
          <p:nvPr/>
        </p:nvSpPr>
        <p:spPr>
          <a:xfrm>
            <a:off x="7793851" y="8589246"/>
            <a:ext cx="2743420" cy="418548"/>
          </a:xfrm>
          <a:prstGeom prst="rect">
            <a:avLst/>
          </a:prstGeom>
        </p:spPr>
        <p:txBody>
          <a:bodyPr lIns="0" tIns="0" rIns="0" bIns="0" rtlCol="0" anchor="t">
            <a:spAutoFit/>
          </a:bodyPr>
          <a:lstStyle/>
          <a:p>
            <a:pPr algn="ctr">
              <a:lnSpc>
                <a:spcPts val="3483"/>
              </a:lnSpc>
            </a:pPr>
            <a:r>
              <a:rPr lang="en-US" sz="2524" spc="247">
                <a:solidFill>
                  <a:srgbClr val="E6C8A1"/>
                </a:solidFill>
                <a:latin typeface="Montserrat Light"/>
              </a:rPr>
              <a:t>Insights </a:t>
            </a:r>
          </a:p>
        </p:txBody>
      </p:sp>
      <p:sp>
        <p:nvSpPr>
          <p:cNvPr id="14" name="TextBox 14"/>
          <p:cNvSpPr txBox="1"/>
          <p:nvPr/>
        </p:nvSpPr>
        <p:spPr>
          <a:xfrm>
            <a:off x="11521647" y="7593833"/>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E6C8A1"/>
                </a:solidFill>
                <a:latin typeface="Montserrat Classic Bold"/>
              </a:rPr>
              <a:t>06</a:t>
            </a:r>
          </a:p>
        </p:txBody>
      </p:sp>
      <p:sp>
        <p:nvSpPr>
          <p:cNvPr id="15" name="TextBox 15"/>
          <p:cNvSpPr txBox="1"/>
          <p:nvPr/>
        </p:nvSpPr>
        <p:spPr>
          <a:xfrm>
            <a:off x="11070096" y="8633078"/>
            <a:ext cx="3042352" cy="418548"/>
          </a:xfrm>
          <a:prstGeom prst="rect">
            <a:avLst/>
          </a:prstGeom>
        </p:spPr>
        <p:txBody>
          <a:bodyPr lIns="0" tIns="0" rIns="0" bIns="0" rtlCol="0" anchor="t">
            <a:spAutoFit/>
          </a:bodyPr>
          <a:lstStyle/>
          <a:p>
            <a:pPr algn="ctr">
              <a:lnSpc>
                <a:spcPts val="3483"/>
              </a:lnSpc>
            </a:pPr>
            <a:r>
              <a:rPr lang="en-US" sz="2524" spc="247">
                <a:solidFill>
                  <a:srgbClr val="E6C8A1"/>
                </a:solidFill>
                <a:latin typeface="Montserrat Light"/>
              </a:rPr>
              <a:t>Recommendations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TextBox 2"/>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Are there any months or seasons that consistently show higher or lower sales rate, and if yes, what could be the driving factors?</a:t>
            </a:r>
          </a:p>
        </p:txBody>
      </p:sp>
      <p:sp>
        <p:nvSpPr>
          <p:cNvPr id="3" name="TextBox 3"/>
          <p:cNvSpPr txBox="1"/>
          <p:nvPr/>
        </p:nvSpPr>
        <p:spPr>
          <a:xfrm>
            <a:off x="226473" y="179612"/>
            <a:ext cx="343495"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1</a:t>
            </a:r>
          </a:p>
        </p:txBody>
      </p:sp>
      <p:sp>
        <p:nvSpPr>
          <p:cNvPr id="4" name="TextBox 4"/>
          <p:cNvSpPr txBox="1"/>
          <p:nvPr/>
        </p:nvSpPr>
        <p:spPr>
          <a:xfrm>
            <a:off x="1098178" y="2415983"/>
            <a:ext cx="16091644" cy="6309254"/>
          </a:xfrm>
          <a:prstGeom prst="rect">
            <a:avLst/>
          </a:prstGeom>
        </p:spPr>
        <p:txBody>
          <a:bodyPr lIns="0" tIns="0" rIns="0" bIns="0" rtlCol="0" anchor="t">
            <a:spAutoFit/>
          </a:bodyPr>
          <a:lstStyle/>
          <a:p>
            <a:pPr>
              <a:lnSpc>
                <a:spcPts val="5710"/>
              </a:lnSpc>
            </a:pPr>
            <a:r>
              <a:rPr lang="en-US" sz="4079" dirty="0">
                <a:solidFill>
                  <a:srgbClr val="C1FF72"/>
                </a:solidFill>
                <a:latin typeface="Canva Sans 1 Bold"/>
              </a:rPr>
              <a:t>June</a:t>
            </a:r>
          </a:p>
          <a:p>
            <a:pPr>
              <a:lnSpc>
                <a:spcPts val="5430"/>
              </a:lnSpc>
            </a:pPr>
            <a:r>
              <a:rPr lang="en-US" sz="3879" dirty="0">
                <a:solidFill>
                  <a:srgbClr val="FFFFFF"/>
                </a:solidFill>
                <a:latin typeface="Canva Sans 1"/>
              </a:rPr>
              <a:t>New car models come out, and it's just before the rainy season.</a:t>
            </a:r>
          </a:p>
          <a:p>
            <a:pPr>
              <a:lnSpc>
                <a:spcPts val="5710"/>
              </a:lnSpc>
            </a:pPr>
            <a:endParaRPr lang="en-US" sz="3879" dirty="0">
              <a:solidFill>
                <a:srgbClr val="FFFFFF"/>
              </a:solidFill>
              <a:latin typeface="Canva Sans 1"/>
            </a:endParaRPr>
          </a:p>
          <a:p>
            <a:pPr>
              <a:lnSpc>
                <a:spcPts val="5710"/>
              </a:lnSpc>
            </a:pPr>
            <a:r>
              <a:rPr lang="en-US" sz="4079" dirty="0">
                <a:solidFill>
                  <a:srgbClr val="C1FF72"/>
                </a:solidFill>
                <a:latin typeface="Canva Sans 1 Bold"/>
              </a:rPr>
              <a:t>March</a:t>
            </a:r>
          </a:p>
          <a:p>
            <a:pPr>
              <a:lnSpc>
                <a:spcPts val="5430"/>
              </a:lnSpc>
            </a:pPr>
            <a:r>
              <a:rPr lang="en-US" sz="3879" dirty="0">
                <a:solidFill>
                  <a:srgbClr val="FFFFFF"/>
                </a:solidFill>
                <a:latin typeface="Canva Sans 1"/>
              </a:rPr>
              <a:t>It's the end of the financial year, so some buy for tax reasons.</a:t>
            </a:r>
          </a:p>
          <a:p>
            <a:pPr>
              <a:lnSpc>
                <a:spcPts val="5430"/>
              </a:lnSpc>
            </a:pPr>
            <a:endParaRPr lang="en-US" sz="3879" dirty="0">
              <a:solidFill>
                <a:srgbClr val="FFFFFF"/>
              </a:solidFill>
              <a:latin typeface="Canva Sans 1"/>
            </a:endParaRPr>
          </a:p>
          <a:p>
            <a:pPr>
              <a:lnSpc>
                <a:spcPts val="5710"/>
              </a:lnSpc>
            </a:pPr>
            <a:r>
              <a:rPr lang="en-US" sz="4079" dirty="0">
                <a:solidFill>
                  <a:srgbClr val="C1FF72"/>
                </a:solidFill>
                <a:latin typeface="Canva Sans 1 Bold"/>
              </a:rPr>
              <a:t>January</a:t>
            </a:r>
          </a:p>
          <a:p>
            <a:pPr>
              <a:lnSpc>
                <a:spcPts val="5430"/>
              </a:lnSpc>
            </a:pPr>
            <a:r>
              <a:rPr lang="en-US" sz="3879" dirty="0">
                <a:solidFill>
                  <a:srgbClr val="FFFFFF"/>
                </a:solidFill>
                <a:latin typeface="Canva Sans 1"/>
              </a:rPr>
              <a:t>New year, new purchases and some have extra money from December bonuses.</a:t>
            </a:r>
          </a:p>
        </p:txBody>
      </p:sp>
      <p:sp>
        <p:nvSpPr>
          <p:cNvPr id="5" name="AutoShape 5"/>
          <p:cNvSpPr/>
          <p:nvPr/>
        </p:nvSpPr>
        <p:spPr>
          <a:xfrm>
            <a:off x="1622997" y="1935829"/>
            <a:ext cx="6492240" cy="0"/>
          </a:xfrm>
          <a:prstGeom prst="line">
            <a:avLst/>
          </a:prstGeom>
          <a:ln w="38100" cap="flat">
            <a:solidFill>
              <a:srgbClr val="FFFFFF"/>
            </a:solidFill>
            <a:prstDash val="solid"/>
            <a:headEnd type="none" w="sm" len="sm"/>
            <a:tailEnd type="none" w="sm" len="sm"/>
          </a:ln>
        </p:spPr>
      </p:sp>
      <p:sp>
        <p:nvSpPr>
          <p:cNvPr id="6" name="AutoShape 6"/>
          <p:cNvSpPr/>
          <p:nvPr/>
        </p:nvSpPr>
        <p:spPr>
          <a:xfrm>
            <a:off x="9933142" y="1935829"/>
            <a:ext cx="6492240" cy="0"/>
          </a:xfrm>
          <a:prstGeom prst="line">
            <a:avLst/>
          </a:prstGeom>
          <a:ln w="38100" cap="flat">
            <a:solidFill>
              <a:srgbClr val="FFFFFF"/>
            </a:solidFill>
            <a:prstDash val="solid"/>
            <a:headEnd type="none" w="sm" len="sm"/>
            <a:tailEnd type="none" w="sm" len="sm"/>
          </a:ln>
        </p:spPr>
      </p:sp>
      <p:grpSp>
        <p:nvGrpSpPr>
          <p:cNvPr id="7" name="Group 7"/>
          <p:cNvGrpSpPr/>
          <p:nvPr/>
        </p:nvGrpSpPr>
        <p:grpSpPr>
          <a:xfrm>
            <a:off x="8732048" y="1638331"/>
            <a:ext cx="584283" cy="556895"/>
            <a:chOff x="0" y="0"/>
            <a:chExt cx="812800" cy="774700"/>
          </a:xfrm>
        </p:grpSpPr>
        <p:sp>
          <p:nvSpPr>
            <p:cNvPr id="8" name="Freeform 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9" name="TextBox 9"/>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fade">
                                      <p:cBhvr>
                                        <p:cTn id="2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Freeform 2"/>
          <p:cNvSpPr/>
          <p:nvPr/>
        </p:nvSpPr>
        <p:spPr>
          <a:xfrm>
            <a:off x="222901" y="2605867"/>
            <a:ext cx="8858597" cy="6652433"/>
          </a:xfrm>
          <a:custGeom>
            <a:avLst/>
            <a:gdLst/>
            <a:ahLst/>
            <a:cxnLst/>
            <a:rect l="l" t="t" r="r" b="b"/>
            <a:pathLst>
              <a:path w="8858597" h="6652433">
                <a:moveTo>
                  <a:pt x="0" y="0"/>
                </a:moveTo>
                <a:lnTo>
                  <a:pt x="8858597" y="0"/>
                </a:lnTo>
                <a:lnTo>
                  <a:pt x="8858597" y="6652433"/>
                </a:lnTo>
                <a:lnTo>
                  <a:pt x="0" y="6652433"/>
                </a:lnTo>
                <a:lnTo>
                  <a:pt x="0" y="0"/>
                </a:lnTo>
                <a:close/>
              </a:path>
            </a:pathLst>
          </a:custGeom>
          <a:blipFill>
            <a:blip r:embed="rId2"/>
            <a:stretch>
              <a:fillRect/>
            </a:stretch>
          </a:blipFill>
        </p:spPr>
      </p:sp>
      <p:sp>
        <p:nvSpPr>
          <p:cNvPr id="3" name="TextBox 3"/>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How does the distribution of vehicles vary by vehicle class (MotorCycle, MotorCar, AutoRickshaw, Agriculture) across different districts?</a:t>
            </a:r>
          </a:p>
        </p:txBody>
      </p:sp>
      <p:sp>
        <p:nvSpPr>
          <p:cNvPr id="4" name="TextBox 4"/>
          <p:cNvSpPr txBox="1"/>
          <p:nvPr/>
        </p:nvSpPr>
        <p:spPr>
          <a:xfrm>
            <a:off x="222901" y="179612"/>
            <a:ext cx="350639" cy="580390"/>
          </a:xfrm>
          <a:prstGeom prst="rect">
            <a:avLst/>
          </a:prstGeom>
        </p:spPr>
        <p:txBody>
          <a:bodyPr lIns="0" tIns="0" rIns="0" bIns="0" rtlCol="0" anchor="t">
            <a:spAutoFit/>
          </a:bodyPr>
          <a:lstStyle/>
          <a:p>
            <a:pPr algn="ctr">
              <a:lnSpc>
                <a:spcPts val="4759"/>
              </a:lnSpc>
            </a:pPr>
            <a:r>
              <a:rPr lang="en-US" sz="3399">
                <a:solidFill>
                  <a:srgbClr val="FFFBFB"/>
                </a:solidFill>
                <a:latin typeface="Canva Sans 1"/>
              </a:rPr>
              <a:t>2.</a:t>
            </a:r>
          </a:p>
        </p:txBody>
      </p:sp>
      <p:grpSp>
        <p:nvGrpSpPr>
          <p:cNvPr id="5" name="Group 5"/>
          <p:cNvGrpSpPr/>
          <p:nvPr/>
        </p:nvGrpSpPr>
        <p:grpSpPr>
          <a:xfrm>
            <a:off x="10278325" y="5004880"/>
            <a:ext cx="584283" cy="556895"/>
            <a:chOff x="0" y="0"/>
            <a:chExt cx="812800" cy="774700"/>
          </a:xfrm>
        </p:grpSpPr>
        <p:sp>
          <p:nvSpPr>
            <p:cNvPr id="6" name="Freeform 6"/>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7" name="TextBox 7"/>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1818518" y="3712020"/>
            <a:ext cx="5059512" cy="2596388"/>
          </a:xfrm>
          <a:prstGeom prst="rect">
            <a:avLst/>
          </a:prstGeom>
        </p:spPr>
        <p:txBody>
          <a:bodyPr lIns="0" tIns="0" rIns="0" bIns="0" rtlCol="0" anchor="t">
            <a:spAutoFit/>
          </a:bodyPr>
          <a:lstStyle/>
          <a:p>
            <a:pPr>
              <a:lnSpc>
                <a:spcPts val="5235"/>
              </a:lnSpc>
            </a:pPr>
            <a:r>
              <a:rPr lang="en-US" sz="3399">
                <a:solidFill>
                  <a:srgbClr val="C1FF72"/>
                </a:solidFill>
                <a:latin typeface="Canva Sans 1"/>
              </a:rPr>
              <a:t>Motor Cycle (77%)</a:t>
            </a:r>
          </a:p>
          <a:p>
            <a:pPr>
              <a:lnSpc>
                <a:spcPts val="5235"/>
              </a:lnSpc>
            </a:pPr>
            <a:r>
              <a:rPr lang="en-US" sz="3399">
                <a:solidFill>
                  <a:srgbClr val="C1FF72"/>
                </a:solidFill>
                <a:latin typeface="Canva Sans 1"/>
              </a:rPr>
              <a:t>Motor Car (16%)</a:t>
            </a:r>
          </a:p>
          <a:p>
            <a:pPr>
              <a:lnSpc>
                <a:spcPts val="5235"/>
              </a:lnSpc>
            </a:pPr>
            <a:r>
              <a:rPr lang="en-US" sz="3399">
                <a:solidFill>
                  <a:srgbClr val="C1FF72"/>
                </a:solidFill>
                <a:latin typeface="Canva Sans 1"/>
              </a:rPr>
              <a:t>Auto Rickshaw (2%)</a:t>
            </a:r>
          </a:p>
          <a:p>
            <a:pPr>
              <a:lnSpc>
                <a:spcPts val="5235"/>
              </a:lnSpc>
            </a:pPr>
            <a:r>
              <a:rPr lang="en-US" sz="3399">
                <a:solidFill>
                  <a:srgbClr val="C1FF72"/>
                </a:solidFill>
                <a:latin typeface="Canva Sans 1"/>
              </a:rPr>
              <a:t>Agriculture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Freeform 2"/>
          <p:cNvSpPr/>
          <p:nvPr/>
        </p:nvSpPr>
        <p:spPr>
          <a:xfrm>
            <a:off x="0" y="1759545"/>
            <a:ext cx="6621023" cy="8527455"/>
          </a:xfrm>
          <a:custGeom>
            <a:avLst/>
            <a:gdLst/>
            <a:ahLst/>
            <a:cxnLst/>
            <a:rect l="l" t="t" r="r" b="b"/>
            <a:pathLst>
              <a:path w="6621023" h="8527455">
                <a:moveTo>
                  <a:pt x="0" y="0"/>
                </a:moveTo>
                <a:lnTo>
                  <a:pt x="6621023" y="0"/>
                </a:lnTo>
                <a:lnTo>
                  <a:pt x="6621023" y="8527455"/>
                </a:lnTo>
                <a:lnTo>
                  <a:pt x="0" y="8527455"/>
                </a:lnTo>
                <a:lnTo>
                  <a:pt x="0" y="0"/>
                </a:lnTo>
                <a:close/>
              </a:path>
            </a:pathLst>
          </a:custGeom>
          <a:blipFill>
            <a:blip r:embed="rId2"/>
            <a:stretch>
              <a:fillRect t="-22329" b="-22329"/>
            </a:stretch>
          </a:blipFill>
        </p:spPr>
      </p:sp>
      <p:grpSp>
        <p:nvGrpSpPr>
          <p:cNvPr id="3" name="Group 3"/>
          <p:cNvGrpSpPr/>
          <p:nvPr/>
        </p:nvGrpSpPr>
        <p:grpSpPr>
          <a:xfrm>
            <a:off x="8851858" y="1360078"/>
            <a:ext cx="584283" cy="556895"/>
            <a:chOff x="0" y="0"/>
            <a:chExt cx="812800" cy="774700"/>
          </a:xfrm>
        </p:grpSpPr>
        <p:sp>
          <p:nvSpPr>
            <p:cNvPr id="4" name="Freeform 4"/>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5" name="TextBox 5"/>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1441467" y="1759545"/>
            <a:ext cx="6846533" cy="8527455"/>
          </a:xfrm>
          <a:custGeom>
            <a:avLst/>
            <a:gdLst/>
            <a:ahLst/>
            <a:cxnLst/>
            <a:rect l="l" t="t" r="r" b="b"/>
            <a:pathLst>
              <a:path w="6846533" h="8527455">
                <a:moveTo>
                  <a:pt x="0" y="0"/>
                </a:moveTo>
                <a:lnTo>
                  <a:pt x="6846533" y="0"/>
                </a:lnTo>
                <a:lnTo>
                  <a:pt x="6846533" y="8527455"/>
                </a:lnTo>
                <a:lnTo>
                  <a:pt x="0" y="8527455"/>
                </a:lnTo>
                <a:lnTo>
                  <a:pt x="0" y="0"/>
                </a:lnTo>
                <a:close/>
              </a:path>
            </a:pathLst>
          </a:custGeom>
          <a:blipFill>
            <a:blip r:embed="rId3"/>
            <a:stretch>
              <a:fillRect t="-16698" b="-16698"/>
            </a:stretch>
          </a:blipFill>
        </p:spPr>
      </p:sp>
      <p:sp>
        <p:nvSpPr>
          <p:cNvPr id="7" name="Freeform 7"/>
          <p:cNvSpPr/>
          <p:nvPr/>
        </p:nvSpPr>
        <p:spPr>
          <a:xfrm>
            <a:off x="8182073" y="1916973"/>
            <a:ext cx="1923854" cy="1510225"/>
          </a:xfrm>
          <a:custGeom>
            <a:avLst/>
            <a:gdLst/>
            <a:ahLst/>
            <a:cxnLst/>
            <a:rect l="l" t="t" r="r" b="b"/>
            <a:pathLst>
              <a:path w="1923854" h="1510225">
                <a:moveTo>
                  <a:pt x="0" y="0"/>
                </a:moveTo>
                <a:lnTo>
                  <a:pt x="1923854" y="0"/>
                </a:lnTo>
                <a:lnTo>
                  <a:pt x="1923854" y="1510225"/>
                </a:lnTo>
                <a:lnTo>
                  <a:pt x="0" y="15102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8326735" y="6176255"/>
            <a:ext cx="1634529" cy="1303537"/>
          </a:xfrm>
          <a:custGeom>
            <a:avLst/>
            <a:gdLst/>
            <a:ahLst/>
            <a:cxnLst/>
            <a:rect l="l" t="t" r="r" b="b"/>
            <a:pathLst>
              <a:path w="1634529" h="1303537">
                <a:moveTo>
                  <a:pt x="0" y="0"/>
                </a:moveTo>
                <a:lnTo>
                  <a:pt x="1634530" y="0"/>
                </a:lnTo>
                <a:lnTo>
                  <a:pt x="1634530" y="1303537"/>
                </a:lnTo>
                <a:lnTo>
                  <a:pt x="0" y="130353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dirty="0">
                <a:solidFill>
                  <a:srgbClr val="FFFBFB"/>
                </a:solidFill>
                <a:latin typeface="Canva Sans 1"/>
              </a:rPr>
              <a:t>Are there any districts with a predominant preference for a specific vehicle class? Consider FY 2022 for analysis.</a:t>
            </a:r>
          </a:p>
        </p:txBody>
      </p:sp>
      <p:sp>
        <p:nvSpPr>
          <p:cNvPr id="10" name="TextBox 10"/>
          <p:cNvSpPr txBox="1"/>
          <p:nvPr/>
        </p:nvSpPr>
        <p:spPr>
          <a:xfrm>
            <a:off x="222901" y="179612"/>
            <a:ext cx="350639"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2</a:t>
            </a:r>
          </a:p>
        </p:txBody>
      </p:sp>
      <p:sp>
        <p:nvSpPr>
          <p:cNvPr id="11" name="TextBox 11"/>
          <p:cNvSpPr txBox="1"/>
          <p:nvPr/>
        </p:nvSpPr>
        <p:spPr>
          <a:xfrm>
            <a:off x="7049860" y="3684642"/>
            <a:ext cx="4188281" cy="1939163"/>
          </a:xfrm>
          <a:prstGeom prst="rect">
            <a:avLst/>
          </a:prstGeom>
        </p:spPr>
        <p:txBody>
          <a:bodyPr lIns="0" tIns="0" rIns="0" bIns="0" rtlCol="0" anchor="t">
            <a:spAutoFit/>
          </a:bodyPr>
          <a:lstStyle/>
          <a:p>
            <a:pPr>
              <a:lnSpc>
                <a:spcPts val="5235"/>
              </a:lnSpc>
            </a:pPr>
            <a:r>
              <a:rPr lang="en-US" sz="3399">
                <a:solidFill>
                  <a:srgbClr val="C1FF72"/>
                </a:solidFill>
                <a:latin typeface="Canva Sans 1"/>
              </a:rPr>
              <a:t>Hyderabad</a:t>
            </a:r>
          </a:p>
          <a:p>
            <a:pPr>
              <a:lnSpc>
                <a:spcPts val="5235"/>
              </a:lnSpc>
            </a:pPr>
            <a:r>
              <a:rPr lang="en-US" sz="3399">
                <a:solidFill>
                  <a:srgbClr val="C1FF72"/>
                </a:solidFill>
                <a:latin typeface="Canva Sans 1"/>
              </a:rPr>
              <a:t>Medchal_Malkajgiri,</a:t>
            </a:r>
          </a:p>
          <a:p>
            <a:pPr>
              <a:lnSpc>
                <a:spcPts val="5235"/>
              </a:lnSpc>
            </a:pPr>
            <a:r>
              <a:rPr lang="en-US" sz="3399">
                <a:solidFill>
                  <a:srgbClr val="C1FF72"/>
                </a:solidFill>
                <a:latin typeface="Canva Sans 1"/>
              </a:rPr>
              <a:t>Rangareddy</a:t>
            </a:r>
          </a:p>
        </p:txBody>
      </p:sp>
      <p:sp>
        <p:nvSpPr>
          <p:cNvPr id="12" name="TextBox 12"/>
          <p:cNvSpPr txBox="1"/>
          <p:nvPr/>
        </p:nvSpPr>
        <p:spPr>
          <a:xfrm>
            <a:off x="7049860" y="7917942"/>
            <a:ext cx="4188281" cy="1939163"/>
          </a:xfrm>
          <a:prstGeom prst="rect">
            <a:avLst/>
          </a:prstGeom>
        </p:spPr>
        <p:txBody>
          <a:bodyPr lIns="0" tIns="0" rIns="0" bIns="0" rtlCol="0" anchor="t">
            <a:spAutoFit/>
          </a:bodyPr>
          <a:lstStyle/>
          <a:p>
            <a:pPr>
              <a:lnSpc>
                <a:spcPts val="5235"/>
              </a:lnSpc>
            </a:pPr>
            <a:r>
              <a:rPr lang="en-US" sz="3399" dirty="0" err="1">
                <a:solidFill>
                  <a:srgbClr val="C1FF72"/>
                </a:solidFill>
                <a:latin typeface="Canva Sans 1"/>
              </a:rPr>
              <a:t>Rangareddy</a:t>
            </a:r>
            <a:endParaRPr lang="en-US" sz="3399" dirty="0">
              <a:solidFill>
                <a:srgbClr val="C1FF72"/>
              </a:solidFill>
              <a:latin typeface="Canva Sans 1"/>
            </a:endParaRPr>
          </a:p>
          <a:p>
            <a:pPr>
              <a:lnSpc>
                <a:spcPts val="5235"/>
              </a:lnSpc>
            </a:pPr>
            <a:r>
              <a:rPr lang="en-US" sz="3399" dirty="0" err="1">
                <a:solidFill>
                  <a:srgbClr val="C1FF72"/>
                </a:solidFill>
                <a:latin typeface="Canva Sans 1"/>
              </a:rPr>
              <a:t>Medchal_Malkajgiri</a:t>
            </a:r>
            <a:r>
              <a:rPr lang="en-US" sz="3399" dirty="0">
                <a:solidFill>
                  <a:srgbClr val="C1FF72"/>
                </a:solidFill>
                <a:latin typeface="Canva Sans 1"/>
              </a:rPr>
              <a:t>,</a:t>
            </a:r>
          </a:p>
          <a:p>
            <a:pPr>
              <a:lnSpc>
                <a:spcPts val="5235"/>
              </a:lnSpc>
            </a:pPr>
            <a:r>
              <a:rPr lang="en-US" sz="3399" dirty="0">
                <a:solidFill>
                  <a:srgbClr val="C1FF72"/>
                </a:solidFill>
                <a:latin typeface="Canva Sans 1"/>
              </a:rPr>
              <a:t>Hyderabad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TextBox 2"/>
          <p:cNvSpPr txBox="1"/>
          <p:nvPr/>
        </p:nvSpPr>
        <p:spPr>
          <a:xfrm>
            <a:off x="2562537" y="220102"/>
            <a:ext cx="13162925" cy="1009652"/>
          </a:xfrm>
          <a:prstGeom prst="rect">
            <a:avLst/>
          </a:prstGeom>
        </p:spPr>
        <p:txBody>
          <a:bodyPr lIns="0" tIns="0" rIns="0" bIns="0" rtlCol="0" anchor="t">
            <a:spAutoFit/>
          </a:bodyPr>
          <a:lstStyle/>
          <a:p>
            <a:pPr algn="ctr">
              <a:lnSpc>
                <a:spcPts val="8399"/>
              </a:lnSpc>
            </a:pPr>
            <a:r>
              <a:rPr lang="en-US" sz="5999">
                <a:solidFill>
                  <a:srgbClr val="FFFBFB"/>
                </a:solidFill>
                <a:latin typeface="Canva Sans 1 Bold"/>
              </a:rPr>
              <a:t>WHY?</a:t>
            </a:r>
          </a:p>
        </p:txBody>
      </p:sp>
      <p:sp>
        <p:nvSpPr>
          <p:cNvPr id="3" name="AutoShape 3"/>
          <p:cNvSpPr/>
          <p:nvPr/>
        </p:nvSpPr>
        <p:spPr>
          <a:xfrm>
            <a:off x="1622997" y="1712490"/>
            <a:ext cx="6492240" cy="0"/>
          </a:xfrm>
          <a:prstGeom prst="line">
            <a:avLst/>
          </a:prstGeom>
          <a:ln w="38100" cap="flat">
            <a:solidFill>
              <a:srgbClr val="FFFFFF"/>
            </a:solidFill>
            <a:prstDash val="solid"/>
            <a:headEnd type="none" w="sm" len="sm"/>
            <a:tailEnd type="none" w="sm" len="sm"/>
          </a:ln>
        </p:spPr>
      </p:sp>
      <p:sp>
        <p:nvSpPr>
          <p:cNvPr id="4" name="AutoShape 4"/>
          <p:cNvSpPr/>
          <p:nvPr/>
        </p:nvSpPr>
        <p:spPr>
          <a:xfrm>
            <a:off x="9933142" y="1712490"/>
            <a:ext cx="6492240" cy="0"/>
          </a:xfrm>
          <a:prstGeom prst="line">
            <a:avLst/>
          </a:prstGeom>
          <a:ln w="38100" cap="flat">
            <a:solidFill>
              <a:srgbClr val="FFFFFF"/>
            </a:solidFill>
            <a:prstDash val="solid"/>
            <a:headEnd type="none" w="sm" len="sm"/>
            <a:tailEnd type="none" w="sm" len="sm"/>
          </a:ln>
        </p:spPr>
      </p:sp>
      <p:grpSp>
        <p:nvGrpSpPr>
          <p:cNvPr id="5" name="Group 5"/>
          <p:cNvGrpSpPr/>
          <p:nvPr/>
        </p:nvGrpSpPr>
        <p:grpSpPr>
          <a:xfrm>
            <a:off x="8732048" y="1414992"/>
            <a:ext cx="584283" cy="556895"/>
            <a:chOff x="0" y="0"/>
            <a:chExt cx="812800" cy="774700"/>
          </a:xfrm>
        </p:grpSpPr>
        <p:sp>
          <p:nvSpPr>
            <p:cNvPr id="6" name="Freeform 6"/>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7" name="TextBox 7"/>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8" name="TextBox 8"/>
          <p:cNvSpPr txBox="1"/>
          <p:nvPr/>
        </p:nvSpPr>
        <p:spPr>
          <a:xfrm>
            <a:off x="1453600" y="2124287"/>
            <a:ext cx="15725463" cy="7724013"/>
          </a:xfrm>
          <a:prstGeom prst="rect">
            <a:avLst/>
          </a:prstGeom>
        </p:spPr>
        <p:txBody>
          <a:bodyPr lIns="0" tIns="0" rIns="0" bIns="0" rtlCol="0" anchor="t">
            <a:spAutoFit/>
          </a:bodyPr>
          <a:lstStyle/>
          <a:p>
            <a:pPr>
              <a:lnSpc>
                <a:spcPts val="4385"/>
              </a:lnSpc>
            </a:pPr>
            <a:r>
              <a:rPr lang="en-US" sz="3399" dirty="0">
                <a:solidFill>
                  <a:srgbClr val="FFFBFB"/>
                </a:solidFill>
                <a:latin typeface="Canva Sans 1"/>
              </a:rPr>
              <a:t>These urban areas often face significant</a:t>
            </a:r>
            <a:r>
              <a:rPr lang="en-US" sz="3399" dirty="0">
                <a:solidFill>
                  <a:srgbClr val="FFFBFB"/>
                </a:solidFill>
                <a:latin typeface="Canva Sans 1 Bold"/>
              </a:rPr>
              <a:t> </a:t>
            </a:r>
            <a:r>
              <a:rPr lang="en-US" sz="3399" dirty="0">
                <a:solidFill>
                  <a:srgbClr val="C1FF72"/>
                </a:solidFill>
                <a:latin typeface="Canva Sans 1 Bold"/>
              </a:rPr>
              <a:t>traffic congestion</a:t>
            </a:r>
            <a:r>
              <a:rPr lang="en-US" sz="3399" dirty="0">
                <a:solidFill>
                  <a:srgbClr val="FFFBFB"/>
                </a:solidFill>
                <a:latin typeface="Canva Sans 1"/>
              </a:rPr>
              <a:t>, making personal vehicles like motorcycles and cars more appealing for quicker and more convenient commuting.</a:t>
            </a:r>
          </a:p>
          <a:p>
            <a:pPr>
              <a:lnSpc>
                <a:spcPts val="4385"/>
              </a:lnSpc>
            </a:pPr>
            <a:endParaRPr lang="en-US" sz="3399" dirty="0">
              <a:solidFill>
                <a:srgbClr val="FFFBFB"/>
              </a:solidFill>
              <a:latin typeface="Canva Sans 1"/>
            </a:endParaRPr>
          </a:p>
          <a:p>
            <a:pPr>
              <a:lnSpc>
                <a:spcPts val="4385"/>
              </a:lnSpc>
            </a:pPr>
            <a:r>
              <a:rPr lang="en-US" sz="3399" dirty="0">
                <a:solidFill>
                  <a:srgbClr val="FFFBFB"/>
                </a:solidFill>
                <a:latin typeface="Canva Sans 1"/>
              </a:rPr>
              <a:t>Residents in these cities have </a:t>
            </a:r>
            <a:r>
              <a:rPr lang="en-US" sz="3399" dirty="0">
                <a:solidFill>
                  <a:srgbClr val="C1FF72"/>
                </a:solidFill>
                <a:latin typeface="Canva Sans 1 Bold"/>
              </a:rPr>
              <a:t>diverse commuting needs</a:t>
            </a:r>
            <a:r>
              <a:rPr lang="en-US" sz="3399" dirty="0">
                <a:solidFill>
                  <a:srgbClr val="FFFBFB"/>
                </a:solidFill>
                <a:latin typeface="Canva Sans 1"/>
              </a:rPr>
              <a:t>, ranging from short daily trips to longer journeys. Having both motorcycles and cars allows them to meet these varied transportation requirements.</a:t>
            </a:r>
          </a:p>
          <a:p>
            <a:pPr>
              <a:lnSpc>
                <a:spcPts val="4385"/>
              </a:lnSpc>
            </a:pPr>
            <a:endParaRPr lang="en-US" sz="3399" dirty="0">
              <a:solidFill>
                <a:srgbClr val="FFFBFB"/>
              </a:solidFill>
              <a:latin typeface="Canva Sans 1"/>
            </a:endParaRPr>
          </a:p>
          <a:p>
            <a:pPr>
              <a:lnSpc>
                <a:spcPts val="4385"/>
              </a:lnSpc>
            </a:pPr>
            <a:r>
              <a:rPr lang="en-US" sz="3399" dirty="0">
                <a:solidFill>
                  <a:srgbClr val="FFFBFB"/>
                </a:solidFill>
                <a:latin typeface="Canva Sans 1"/>
              </a:rPr>
              <a:t>These cities have a </a:t>
            </a:r>
            <a:r>
              <a:rPr lang="en-US" sz="3399" dirty="0">
                <a:solidFill>
                  <a:srgbClr val="C1FF72"/>
                </a:solidFill>
                <a:latin typeface="Canva Sans 1 Bold"/>
              </a:rPr>
              <a:t>wide range of income levels</a:t>
            </a:r>
            <a:r>
              <a:rPr lang="en-US" sz="3399" dirty="0">
                <a:solidFill>
                  <a:srgbClr val="FFFBFB"/>
                </a:solidFill>
                <a:latin typeface="Canva Sans 1"/>
              </a:rPr>
              <a:t>. Motorcycles are more affordable than cars, so they are an attractive option for a broader spectrum of residents.</a:t>
            </a:r>
          </a:p>
          <a:p>
            <a:pPr>
              <a:lnSpc>
                <a:spcPts val="4385"/>
              </a:lnSpc>
            </a:pPr>
            <a:endParaRPr lang="en-US" sz="3399" dirty="0">
              <a:solidFill>
                <a:srgbClr val="FFFBFB"/>
              </a:solidFill>
              <a:latin typeface="Canva Sans 1"/>
            </a:endParaRPr>
          </a:p>
          <a:p>
            <a:pPr>
              <a:lnSpc>
                <a:spcPts val="4385"/>
              </a:lnSpc>
            </a:pPr>
            <a:r>
              <a:rPr lang="en-US" sz="3399" dirty="0">
                <a:solidFill>
                  <a:srgbClr val="FFFBFB"/>
                </a:solidFill>
                <a:latin typeface="Canva Sans 1"/>
              </a:rPr>
              <a:t>Both vehicles serve last-mile connectivity to destinations </a:t>
            </a:r>
            <a:r>
              <a:rPr lang="en-US" sz="3399" dirty="0">
                <a:solidFill>
                  <a:srgbClr val="C1FF72"/>
                </a:solidFill>
                <a:latin typeface="Canva Sans 1 Bold"/>
              </a:rPr>
              <a:t>beyond public transport reach</a:t>
            </a:r>
            <a:r>
              <a:rPr lang="en-US" sz="3399" dirty="0">
                <a:solidFill>
                  <a:srgbClr val="FFFBFB"/>
                </a:solidFill>
                <a:latin typeface="Canva Sans 1"/>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subTnLst>
                                    <p:animClr clrSpc="rgb" dir="cw">
                                      <p:cBhvr override="childStyle">
                                        <p:cTn dur="1" fill="hold" display="0" masterRel="nextClick" afterEffect="1"/>
                                        <p:tgtEl>
                                          <p:spTgt spid="8">
                                            <p:txEl>
                                              <p:pRg st="0" end="0"/>
                                            </p:txEl>
                                          </p:spTgt>
                                        </p:tgtEl>
                                        <p:attrNameLst>
                                          <p:attrName>ppt_c</p:attrName>
                                        </p:attrNameLst>
                                      </p:cBhvr>
                                      <p:to>
                                        <a:srgbClr val="808080"/>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subTnLst>
                                    <p:animClr clrSpc="rgb" dir="cw">
                                      <p:cBhvr override="childStyle">
                                        <p:cTn dur="1" fill="hold" display="0" masterRel="nextClick" afterEffect="1"/>
                                        <p:tgtEl>
                                          <p:spTgt spid="8">
                                            <p:txEl>
                                              <p:pRg st="2" end="2"/>
                                            </p:txEl>
                                          </p:spTgt>
                                        </p:tgtEl>
                                        <p:attrNameLst>
                                          <p:attrName>ppt_c</p:attrName>
                                        </p:attrNameLst>
                                      </p:cBhvr>
                                      <p:to>
                                        <a:srgbClr val="808080"/>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subTnLst>
                                    <p:animClr clrSpc="rgb" dir="cw">
                                      <p:cBhvr override="childStyle">
                                        <p:cTn dur="1" fill="hold" display="0" masterRel="nextClick" afterEffect="1"/>
                                        <p:tgtEl>
                                          <p:spTgt spid="8">
                                            <p:txEl>
                                              <p:pRg st="4" end="4"/>
                                            </p:txEl>
                                          </p:spTgt>
                                        </p:tgtEl>
                                        <p:attrNameLst>
                                          <p:attrName>ppt_c</p:attrName>
                                        </p:attrNameLst>
                                      </p:cBhvr>
                                      <p:to>
                                        <a:srgbClr val="808080"/>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12029751" y="1360078"/>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0" y="1916973"/>
            <a:ext cx="6027283" cy="8370027"/>
          </a:xfrm>
          <a:custGeom>
            <a:avLst/>
            <a:gdLst/>
            <a:ahLst/>
            <a:cxnLst/>
            <a:rect l="l" t="t" r="r" b="b"/>
            <a:pathLst>
              <a:path w="6027283" h="8370027">
                <a:moveTo>
                  <a:pt x="0" y="0"/>
                </a:moveTo>
                <a:lnTo>
                  <a:pt x="6027283" y="0"/>
                </a:lnTo>
                <a:lnTo>
                  <a:pt x="6027283" y="8370027"/>
                </a:lnTo>
                <a:lnTo>
                  <a:pt x="0" y="8370027"/>
                </a:lnTo>
                <a:lnTo>
                  <a:pt x="0" y="0"/>
                </a:lnTo>
                <a:close/>
              </a:path>
            </a:pathLst>
          </a:custGeom>
          <a:blipFill>
            <a:blip r:embed="rId2"/>
            <a:stretch>
              <a:fillRect t="-10008" b="-10008"/>
            </a:stretch>
          </a:blipFill>
        </p:spPr>
      </p:sp>
      <p:sp>
        <p:nvSpPr>
          <p:cNvPr id="6" name="Freeform 6"/>
          <p:cNvSpPr/>
          <p:nvPr/>
        </p:nvSpPr>
        <p:spPr>
          <a:xfrm>
            <a:off x="11597346" y="2103061"/>
            <a:ext cx="1449093" cy="1068706"/>
          </a:xfrm>
          <a:custGeom>
            <a:avLst/>
            <a:gdLst/>
            <a:ahLst/>
            <a:cxnLst/>
            <a:rect l="l" t="t" r="r" b="b"/>
            <a:pathLst>
              <a:path w="1449093" h="1068706">
                <a:moveTo>
                  <a:pt x="0" y="0"/>
                </a:moveTo>
                <a:lnTo>
                  <a:pt x="1449094" y="0"/>
                </a:lnTo>
                <a:lnTo>
                  <a:pt x="1449094" y="1068706"/>
                </a:lnTo>
                <a:lnTo>
                  <a:pt x="0" y="10687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Are there any districts with a predominant preference for a specific vehicle class? Consider FY 2022 for analysis.</a:t>
            </a:r>
          </a:p>
        </p:txBody>
      </p:sp>
      <p:sp>
        <p:nvSpPr>
          <p:cNvPr id="8" name="TextBox 8"/>
          <p:cNvSpPr txBox="1"/>
          <p:nvPr/>
        </p:nvSpPr>
        <p:spPr>
          <a:xfrm>
            <a:off x="222901" y="179612"/>
            <a:ext cx="350639"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2</a:t>
            </a:r>
          </a:p>
        </p:txBody>
      </p:sp>
      <p:sp>
        <p:nvSpPr>
          <p:cNvPr id="9" name="TextBox 9"/>
          <p:cNvSpPr txBox="1"/>
          <p:nvPr/>
        </p:nvSpPr>
        <p:spPr>
          <a:xfrm>
            <a:off x="10519894" y="4809858"/>
            <a:ext cx="4188281" cy="1939163"/>
          </a:xfrm>
          <a:prstGeom prst="rect">
            <a:avLst/>
          </a:prstGeom>
        </p:spPr>
        <p:txBody>
          <a:bodyPr lIns="0" tIns="0" rIns="0" bIns="0" rtlCol="0" anchor="t">
            <a:spAutoFit/>
          </a:bodyPr>
          <a:lstStyle/>
          <a:p>
            <a:pPr>
              <a:lnSpc>
                <a:spcPts val="5235"/>
              </a:lnSpc>
            </a:pPr>
            <a:r>
              <a:rPr lang="en-US" sz="3399" dirty="0">
                <a:solidFill>
                  <a:srgbClr val="C1FF72"/>
                </a:solidFill>
                <a:latin typeface="Canva Sans 1"/>
              </a:rPr>
              <a:t>Hyderabad (8K)</a:t>
            </a:r>
          </a:p>
          <a:p>
            <a:pPr>
              <a:lnSpc>
                <a:spcPts val="5235"/>
              </a:lnSpc>
            </a:pPr>
            <a:r>
              <a:rPr lang="en-US" sz="3399" dirty="0" err="1">
                <a:solidFill>
                  <a:srgbClr val="C1FF72"/>
                </a:solidFill>
                <a:latin typeface="Canva Sans 1"/>
              </a:rPr>
              <a:t>Sangareddy</a:t>
            </a:r>
            <a:r>
              <a:rPr lang="en-US" sz="3399" dirty="0">
                <a:solidFill>
                  <a:srgbClr val="C1FF72"/>
                </a:solidFill>
                <a:latin typeface="Canva Sans 1"/>
              </a:rPr>
              <a:t>(3K),</a:t>
            </a:r>
          </a:p>
          <a:p>
            <a:pPr>
              <a:lnSpc>
                <a:spcPts val="5235"/>
              </a:lnSpc>
            </a:pPr>
            <a:r>
              <a:rPr lang="en-US" sz="3399" dirty="0">
                <a:solidFill>
                  <a:srgbClr val="C1FF72"/>
                </a:solidFill>
                <a:latin typeface="Canva Sans 1"/>
              </a:rPr>
              <a:t>Khammam</a:t>
            </a:r>
          </a:p>
        </p:txBody>
      </p:sp>
      <p:sp>
        <p:nvSpPr>
          <p:cNvPr id="10" name="TextBox 10"/>
          <p:cNvSpPr txBox="1"/>
          <p:nvPr/>
        </p:nvSpPr>
        <p:spPr>
          <a:xfrm>
            <a:off x="6355786" y="3243555"/>
            <a:ext cx="11932214" cy="1281938"/>
          </a:xfrm>
          <a:prstGeom prst="rect">
            <a:avLst/>
          </a:prstGeom>
        </p:spPr>
        <p:txBody>
          <a:bodyPr lIns="0" tIns="0" rIns="0" bIns="0" rtlCol="0" anchor="t">
            <a:spAutoFit/>
          </a:bodyPr>
          <a:lstStyle/>
          <a:p>
            <a:pPr>
              <a:lnSpc>
                <a:spcPts val="5235"/>
              </a:lnSpc>
            </a:pPr>
            <a:r>
              <a:rPr lang="en-US" sz="3399" dirty="0">
                <a:solidFill>
                  <a:srgbClr val="C1FF72"/>
                </a:solidFill>
                <a:latin typeface="Canva Sans 1"/>
              </a:rPr>
              <a:t>Auto-rickshaws are widely used in urban and semi-urban areas throughout Telangana</a:t>
            </a:r>
          </a:p>
        </p:txBody>
      </p:sp>
      <p:sp>
        <p:nvSpPr>
          <p:cNvPr id="11" name="TextBox 11"/>
          <p:cNvSpPr txBox="1"/>
          <p:nvPr/>
        </p:nvSpPr>
        <p:spPr>
          <a:xfrm>
            <a:off x="6355786" y="7033387"/>
            <a:ext cx="12224356" cy="3253613"/>
          </a:xfrm>
          <a:prstGeom prst="rect">
            <a:avLst/>
          </a:prstGeom>
        </p:spPr>
        <p:txBody>
          <a:bodyPr lIns="0" tIns="0" rIns="0" bIns="0" rtlCol="0" anchor="t">
            <a:spAutoFit/>
          </a:bodyPr>
          <a:lstStyle/>
          <a:p>
            <a:pPr>
              <a:lnSpc>
                <a:spcPts val="5235"/>
              </a:lnSpc>
            </a:pPr>
            <a:r>
              <a:rPr lang="en-US" sz="3399" dirty="0">
                <a:solidFill>
                  <a:srgbClr val="C1FF72"/>
                </a:solidFill>
                <a:latin typeface="Canva Sans 1"/>
              </a:rPr>
              <a:t>They can easily move through crowded city streets, making them a convenient choice for urban travel.</a:t>
            </a:r>
          </a:p>
          <a:p>
            <a:pPr>
              <a:lnSpc>
                <a:spcPts val="5235"/>
              </a:lnSpc>
            </a:pPr>
            <a:endParaRPr lang="en-US" sz="3399" dirty="0">
              <a:solidFill>
                <a:srgbClr val="C1FF72"/>
              </a:solidFill>
              <a:latin typeface="Canva Sans 1"/>
            </a:endParaRPr>
          </a:p>
          <a:p>
            <a:pPr>
              <a:lnSpc>
                <a:spcPts val="5235"/>
              </a:lnSpc>
            </a:pPr>
            <a:r>
              <a:rPr lang="en-US" sz="3399" dirty="0">
                <a:solidFill>
                  <a:srgbClr val="C1FF72"/>
                </a:solidFill>
                <a:latin typeface="Canva Sans 1"/>
              </a:rPr>
              <a:t>They provide a cost-effective mode of transportation for short journeys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12135730" y="1360078"/>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0" y="1638525"/>
            <a:ext cx="6312795" cy="8648475"/>
          </a:xfrm>
          <a:custGeom>
            <a:avLst/>
            <a:gdLst/>
            <a:ahLst/>
            <a:cxnLst/>
            <a:rect l="l" t="t" r="r" b="b"/>
            <a:pathLst>
              <a:path w="6312795" h="8648475">
                <a:moveTo>
                  <a:pt x="0" y="0"/>
                </a:moveTo>
                <a:lnTo>
                  <a:pt x="6312795" y="0"/>
                </a:lnTo>
                <a:lnTo>
                  <a:pt x="6312795" y="8648475"/>
                </a:lnTo>
                <a:lnTo>
                  <a:pt x="0" y="8648475"/>
                </a:lnTo>
                <a:lnTo>
                  <a:pt x="0" y="0"/>
                </a:lnTo>
                <a:close/>
              </a:path>
            </a:pathLst>
          </a:custGeom>
          <a:blipFill>
            <a:blip r:embed="rId2"/>
            <a:stretch>
              <a:fillRect t="-19917" b="-86966"/>
            </a:stretch>
          </a:blipFill>
        </p:spPr>
      </p:sp>
      <p:sp>
        <p:nvSpPr>
          <p:cNvPr id="6" name="Freeform 6"/>
          <p:cNvSpPr/>
          <p:nvPr/>
        </p:nvSpPr>
        <p:spPr>
          <a:xfrm>
            <a:off x="11416557" y="2181797"/>
            <a:ext cx="1748114" cy="1226858"/>
          </a:xfrm>
          <a:custGeom>
            <a:avLst/>
            <a:gdLst/>
            <a:ahLst/>
            <a:cxnLst/>
            <a:rect l="l" t="t" r="r" b="b"/>
            <a:pathLst>
              <a:path w="1748114" h="1226858">
                <a:moveTo>
                  <a:pt x="0" y="0"/>
                </a:moveTo>
                <a:lnTo>
                  <a:pt x="1748114" y="0"/>
                </a:lnTo>
                <a:lnTo>
                  <a:pt x="1748114" y="1226858"/>
                </a:lnTo>
                <a:lnTo>
                  <a:pt x="0" y="1226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Are there any districts with a predominant preference for a specific vehicle class? Consider FY 2022 for analysis.</a:t>
            </a:r>
          </a:p>
        </p:txBody>
      </p:sp>
      <p:sp>
        <p:nvSpPr>
          <p:cNvPr id="8" name="TextBox 8"/>
          <p:cNvSpPr txBox="1"/>
          <p:nvPr/>
        </p:nvSpPr>
        <p:spPr>
          <a:xfrm>
            <a:off x="222901" y="179612"/>
            <a:ext cx="350639"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2</a:t>
            </a:r>
          </a:p>
        </p:txBody>
      </p:sp>
      <p:sp>
        <p:nvSpPr>
          <p:cNvPr id="9" name="TextBox 9"/>
          <p:cNvSpPr txBox="1"/>
          <p:nvPr/>
        </p:nvSpPr>
        <p:spPr>
          <a:xfrm>
            <a:off x="10333731" y="5029200"/>
            <a:ext cx="4188281" cy="2596388"/>
          </a:xfrm>
          <a:prstGeom prst="rect">
            <a:avLst/>
          </a:prstGeom>
        </p:spPr>
        <p:txBody>
          <a:bodyPr lIns="0" tIns="0" rIns="0" bIns="0" rtlCol="0" anchor="t">
            <a:spAutoFit/>
          </a:bodyPr>
          <a:lstStyle/>
          <a:p>
            <a:pPr>
              <a:lnSpc>
                <a:spcPts val="5235"/>
              </a:lnSpc>
            </a:pPr>
            <a:r>
              <a:rPr lang="en-US" sz="3399" dirty="0">
                <a:solidFill>
                  <a:srgbClr val="C1FF72"/>
                </a:solidFill>
                <a:latin typeface="Canva Sans 1"/>
              </a:rPr>
              <a:t>Nalgonda (3K), </a:t>
            </a:r>
          </a:p>
          <a:p>
            <a:pPr>
              <a:lnSpc>
                <a:spcPts val="5235"/>
              </a:lnSpc>
            </a:pPr>
            <a:r>
              <a:rPr lang="en-US" sz="3399" dirty="0" err="1">
                <a:solidFill>
                  <a:srgbClr val="C1FF72"/>
                </a:solidFill>
                <a:latin typeface="Canva Sans 1"/>
              </a:rPr>
              <a:t>Siddipet</a:t>
            </a:r>
            <a:r>
              <a:rPr lang="en-US" sz="3399" dirty="0">
                <a:solidFill>
                  <a:srgbClr val="C1FF72"/>
                </a:solidFill>
                <a:latin typeface="Canva Sans 1"/>
              </a:rPr>
              <a:t> (2K), </a:t>
            </a:r>
          </a:p>
          <a:p>
            <a:pPr>
              <a:lnSpc>
                <a:spcPts val="5235"/>
              </a:lnSpc>
            </a:pPr>
            <a:r>
              <a:rPr lang="en-US" sz="3399" dirty="0" err="1">
                <a:solidFill>
                  <a:srgbClr val="C1FF72"/>
                </a:solidFill>
                <a:latin typeface="Canva Sans 1"/>
              </a:rPr>
              <a:t>Suryapet</a:t>
            </a:r>
            <a:r>
              <a:rPr lang="en-US" sz="3399" dirty="0">
                <a:solidFill>
                  <a:srgbClr val="C1FF72"/>
                </a:solidFill>
                <a:latin typeface="Canva Sans 1"/>
              </a:rPr>
              <a:t>, Khammam</a:t>
            </a:r>
          </a:p>
        </p:txBody>
      </p:sp>
      <p:sp>
        <p:nvSpPr>
          <p:cNvPr id="10" name="TextBox 10"/>
          <p:cNvSpPr txBox="1"/>
          <p:nvPr/>
        </p:nvSpPr>
        <p:spPr>
          <a:xfrm>
            <a:off x="6906386" y="3561055"/>
            <a:ext cx="10352914" cy="1281938"/>
          </a:xfrm>
          <a:prstGeom prst="rect">
            <a:avLst/>
          </a:prstGeom>
        </p:spPr>
        <p:txBody>
          <a:bodyPr lIns="0" tIns="0" rIns="0" bIns="0" rtlCol="0" anchor="t">
            <a:spAutoFit/>
          </a:bodyPr>
          <a:lstStyle/>
          <a:p>
            <a:pPr>
              <a:lnSpc>
                <a:spcPts val="5235"/>
              </a:lnSpc>
            </a:pPr>
            <a:r>
              <a:rPr lang="en-US" sz="3399" dirty="0">
                <a:solidFill>
                  <a:srgbClr val="C1FF72"/>
                </a:solidFill>
                <a:latin typeface="Canva Sans 1"/>
              </a:rPr>
              <a:t>Agriculture and related activities play a crucial role in the state's economy</a:t>
            </a:r>
          </a:p>
        </p:txBody>
      </p:sp>
      <p:sp>
        <p:nvSpPr>
          <p:cNvPr id="11" name="TextBox 11"/>
          <p:cNvSpPr txBox="1"/>
          <p:nvPr/>
        </p:nvSpPr>
        <p:spPr>
          <a:xfrm>
            <a:off x="6623170" y="7777988"/>
            <a:ext cx="10352914" cy="1939163"/>
          </a:xfrm>
          <a:prstGeom prst="rect">
            <a:avLst/>
          </a:prstGeom>
        </p:spPr>
        <p:txBody>
          <a:bodyPr lIns="0" tIns="0" rIns="0" bIns="0" rtlCol="0" anchor="t">
            <a:spAutoFit/>
          </a:bodyPr>
          <a:lstStyle/>
          <a:p>
            <a:pPr>
              <a:lnSpc>
                <a:spcPts val="5235"/>
              </a:lnSpc>
            </a:pPr>
            <a:r>
              <a:rPr lang="en-US" sz="3399" dirty="0">
                <a:solidFill>
                  <a:srgbClr val="C1FF72"/>
                </a:solidFill>
                <a:latin typeface="Canva Sans 1"/>
              </a:rPr>
              <a:t>They have large areas of farmland and rely on machines like tractors and harvesters to make farming more efficient and productive.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8851858" y="1699601"/>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0" y="1699601"/>
            <a:ext cx="5008699" cy="8587399"/>
          </a:xfrm>
          <a:custGeom>
            <a:avLst/>
            <a:gdLst/>
            <a:ahLst/>
            <a:cxnLst/>
            <a:rect l="l" t="t" r="r" b="b"/>
            <a:pathLst>
              <a:path w="5008699" h="8587399">
                <a:moveTo>
                  <a:pt x="0" y="0"/>
                </a:moveTo>
                <a:lnTo>
                  <a:pt x="5008699" y="0"/>
                </a:lnTo>
                <a:lnTo>
                  <a:pt x="5008699" y="8587399"/>
                </a:lnTo>
                <a:lnTo>
                  <a:pt x="0" y="8587399"/>
                </a:lnTo>
                <a:lnTo>
                  <a:pt x="0" y="0"/>
                </a:lnTo>
                <a:close/>
              </a:path>
            </a:pathLst>
          </a:custGeom>
          <a:blipFill>
            <a:blip r:embed="rId2"/>
            <a:stretch>
              <a:fillRect t="-14681" b="-9549"/>
            </a:stretch>
          </a:blipFill>
        </p:spPr>
      </p:sp>
      <p:sp>
        <p:nvSpPr>
          <p:cNvPr id="6" name="Freeform 6"/>
          <p:cNvSpPr/>
          <p:nvPr/>
        </p:nvSpPr>
        <p:spPr>
          <a:xfrm>
            <a:off x="13343714" y="1699601"/>
            <a:ext cx="4944286" cy="8587399"/>
          </a:xfrm>
          <a:custGeom>
            <a:avLst/>
            <a:gdLst/>
            <a:ahLst/>
            <a:cxnLst/>
            <a:rect l="l" t="t" r="r" b="b"/>
            <a:pathLst>
              <a:path w="4944286" h="8587399">
                <a:moveTo>
                  <a:pt x="0" y="0"/>
                </a:moveTo>
                <a:lnTo>
                  <a:pt x="4944286" y="0"/>
                </a:lnTo>
                <a:lnTo>
                  <a:pt x="4944286" y="8587399"/>
                </a:lnTo>
                <a:lnTo>
                  <a:pt x="0" y="8587399"/>
                </a:lnTo>
                <a:lnTo>
                  <a:pt x="0" y="0"/>
                </a:lnTo>
                <a:close/>
              </a:path>
            </a:pathLst>
          </a:custGeom>
          <a:blipFill>
            <a:blip r:embed="rId3"/>
            <a:stretch>
              <a:fillRect t="-23121" b="-1627"/>
            </a:stretch>
          </a:blipFill>
        </p:spPr>
      </p:sp>
      <p:sp>
        <p:nvSpPr>
          <p:cNvPr id="7" name="Freeform 7"/>
          <p:cNvSpPr/>
          <p:nvPr/>
        </p:nvSpPr>
        <p:spPr>
          <a:xfrm>
            <a:off x="11575573" y="7251805"/>
            <a:ext cx="1230334" cy="1662614"/>
          </a:xfrm>
          <a:custGeom>
            <a:avLst/>
            <a:gdLst/>
            <a:ahLst/>
            <a:cxnLst/>
            <a:rect l="l" t="t" r="r" b="b"/>
            <a:pathLst>
              <a:path w="1230334" h="1662614">
                <a:moveTo>
                  <a:pt x="0" y="0"/>
                </a:moveTo>
                <a:lnTo>
                  <a:pt x="1230334" y="0"/>
                </a:lnTo>
                <a:lnTo>
                  <a:pt x="1230334" y="1662614"/>
                </a:lnTo>
                <a:lnTo>
                  <a:pt x="0" y="16626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008699" y="3581963"/>
            <a:ext cx="1055103" cy="1824863"/>
          </a:xfrm>
          <a:custGeom>
            <a:avLst/>
            <a:gdLst/>
            <a:ahLst/>
            <a:cxnLst/>
            <a:rect l="l" t="t" r="r" b="b"/>
            <a:pathLst>
              <a:path w="1055103" h="1824863">
                <a:moveTo>
                  <a:pt x="0" y="0"/>
                </a:moveTo>
                <a:lnTo>
                  <a:pt x="1055102" y="0"/>
                </a:lnTo>
                <a:lnTo>
                  <a:pt x="1055102" y="1824863"/>
                </a:lnTo>
                <a:lnTo>
                  <a:pt x="0" y="18248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6868898" y="1586385"/>
            <a:ext cx="933000" cy="1248161"/>
          </a:xfrm>
          <a:custGeom>
            <a:avLst/>
            <a:gdLst/>
            <a:ahLst/>
            <a:cxnLst/>
            <a:rect l="l" t="t" r="r" b="b"/>
            <a:pathLst>
              <a:path w="933000" h="1248161">
                <a:moveTo>
                  <a:pt x="0" y="0"/>
                </a:moveTo>
                <a:lnTo>
                  <a:pt x="933000" y="0"/>
                </a:lnTo>
                <a:lnTo>
                  <a:pt x="933000" y="1248161"/>
                </a:lnTo>
                <a:lnTo>
                  <a:pt x="0" y="12481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List down the top 3 and bottom 3 districts that have shown the highest and lowest vehicle sales growth during FY 2022 compared to FY 2021?</a:t>
            </a:r>
          </a:p>
        </p:txBody>
      </p:sp>
      <p:sp>
        <p:nvSpPr>
          <p:cNvPr id="11" name="TextBox 11"/>
          <p:cNvSpPr txBox="1"/>
          <p:nvPr/>
        </p:nvSpPr>
        <p:spPr>
          <a:xfrm>
            <a:off x="206604" y="179612"/>
            <a:ext cx="364182"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3</a:t>
            </a:r>
          </a:p>
        </p:txBody>
      </p:sp>
      <p:sp>
        <p:nvSpPr>
          <p:cNvPr id="12" name="TextBox 12"/>
          <p:cNvSpPr txBox="1"/>
          <p:nvPr/>
        </p:nvSpPr>
        <p:spPr>
          <a:xfrm>
            <a:off x="6305513" y="3467663"/>
            <a:ext cx="4188281" cy="1939163"/>
          </a:xfrm>
          <a:prstGeom prst="rect">
            <a:avLst/>
          </a:prstGeom>
        </p:spPr>
        <p:txBody>
          <a:bodyPr lIns="0" tIns="0" rIns="0" bIns="0" rtlCol="0" anchor="t">
            <a:spAutoFit/>
          </a:bodyPr>
          <a:lstStyle/>
          <a:p>
            <a:pPr>
              <a:lnSpc>
                <a:spcPts val="5235"/>
              </a:lnSpc>
            </a:pPr>
            <a:r>
              <a:rPr lang="en-US" sz="3399" dirty="0" err="1">
                <a:solidFill>
                  <a:srgbClr val="C1FF72"/>
                </a:solidFill>
                <a:latin typeface="Canva Sans 1"/>
              </a:rPr>
              <a:t>Rangareddy</a:t>
            </a:r>
            <a:endParaRPr lang="en-US" sz="3399" dirty="0">
              <a:solidFill>
                <a:srgbClr val="C1FF72"/>
              </a:solidFill>
              <a:latin typeface="Canva Sans 1"/>
            </a:endParaRPr>
          </a:p>
          <a:p>
            <a:pPr>
              <a:lnSpc>
                <a:spcPts val="5235"/>
              </a:lnSpc>
            </a:pPr>
            <a:r>
              <a:rPr lang="en-US" sz="3399" dirty="0">
                <a:solidFill>
                  <a:srgbClr val="C1FF72"/>
                </a:solidFill>
                <a:latin typeface="Canva Sans 1"/>
              </a:rPr>
              <a:t>Hyderabad</a:t>
            </a:r>
          </a:p>
          <a:p>
            <a:pPr>
              <a:lnSpc>
                <a:spcPts val="5235"/>
              </a:lnSpc>
            </a:pPr>
            <a:r>
              <a:rPr lang="en-US" sz="3399" dirty="0" err="1">
                <a:solidFill>
                  <a:srgbClr val="C1FF72"/>
                </a:solidFill>
                <a:latin typeface="Canva Sans 1"/>
              </a:rPr>
              <a:t>Medchal_Malkajgiri</a:t>
            </a:r>
            <a:endParaRPr lang="en-US" sz="3399" dirty="0">
              <a:solidFill>
                <a:srgbClr val="C1FF72"/>
              </a:solidFill>
              <a:latin typeface="Canva Sans 1"/>
            </a:endParaRPr>
          </a:p>
        </p:txBody>
      </p:sp>
      <p:sp>
        <p:nvSpPr>
          <p:cNvPr id="13" name="TextBox 13"/>
          <p:cNvSpPr txBox="1"/>
          <p:nvPr/>
        </p:nvSpPr>
        <p:spPr>
          <a:xfrm>
            <a:off x="9144000" y="7056380"/>
            <a:ext cx="4188281" cy="1939163"/>
          </a:xfrm>
          <a:prstGeom prst="rect">
            <a:avLst/>
          </a:prstGeom>
        </p:spPr>
        <p:txBody>
          <a:bodyPr lIns="0" tIns="0" rIns="0" bIns="0" rtlCol="0" anchor="t">
            <a:spAutoFit/>
          </a:bodyPr>
          <a:lstStyle/>
          <a:p>
            <a:pPr>
              <a:lnSpc>
                <a:spcPts val="5235"/>
              </a:lnSpc>
            </a:pPr>
            <a:r>
              <a:rPr lang="en-US" sz="3399" dirty="0" err="1">
                <a:solidFill>
                  <a:srgbClr val="D9D9D9"/>
                </a:solidFill>
                <a:latin typeface="Canva Sans 1"/>
              </a:rPr>
              <a:t>Jagtial</a:t>
            </a:r>
            <a:endParaRPr lang="en-US" sz="3399" dirty="0">
              <a:solidFill>
                <a:srgbClr val="D9D9D9"/>
              </a:solidFill>
              <a:latin typeface="Canva Sans 1"/>
            </a:endParaRPr>
          </a:p>
          <a:p>
            <a:pPr>
              <a:lnSpc>
                <a:spcPts val="5235"/>
              </a:lnSpc>
            </a:pPr>
            <a:r>
              <a:rPr lang="en-US" sz="3399" dirty="0">
                <a:solidFill>
                  <a:srgbClr val="D9D9D9"/>
                </a:solidFill>
                <a:latin typeface="Canva Sans 1"/>
              </a:rPr>
              <a:t>Nirmal</a:t>
            </a:r>
          </a:p>
          <a:p>
            <a:pPr>
              <a:lnSpc>
                <a:spcPts val="5235"/>
              </a:lnSpc>
            </a:pPr>
            <a:r>
              <a:rPr lang="en-US" sz="3399" dirty="0">
                <a:solidFill>
                  <a:srgbClr val="D9D9D9"/>
                </a:solidFill>
                <a:latin typeface="Canva Sans 1"/>
              </a:rPr>
              <a:t>Warangal</a:t>
            </a:r>
          </a:p>
        </p:txBody>
      </p:sp>
      <p:sp>
        <p:nvSpPr>
          <p:cNvPr id="14" name="Freeform 14"/>
          <p:cNvSpPr/>
          <p:nvPr/>
        </p:nvSpPr>
        <p:spPr>
          <a:xfrm>
            <a:off x="10771640" y="1586385"/>
            <a:ext cx="933000" cy="1248161"/>
          </a:xfrm>
          <a:custGeom>
            <a:avLst/>
            <a:gdLst/>
            <a:ahLst/>
            <a:cxnLst/>
            <a:rect l="l" t="t" r="r" b="b"/>
            <a:pathLst>
              <a:path w="933000" h="1248161">
                <a:moveTo>
                  <a:pt x="0" y="0"/>
                </a:moveTo>
                <a:lnTo>
                  <a:pt x="933000" y="0"/>
                </a:lnTo>
                <a:lnTo>
                  <a:pt x="933000" y="1248161"/>
                </a:lnTo>
                <a:lnTo>
                  <a:pt x="0" y="12481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6"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6"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8851858" y="1699601"/>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1575573" y="7251805"/>
            <a:ext cx="1230334" cy="1662614"/>
          </a:xfrm>
          <a:custGeom>
            <a:avLst/>
            <a:gdLst/>
            <a:ahLst/>
            <a:cxnLst/>
            <a:rect l="l" t="t" r="r" b="b"/>
            <a:pathLst>
              <a:path w="1230334" h="1662614">
                <a:moveTo>
                  <a:pt x="0" y="0"/>
                </a:moveTo>
                <a:lnTo>
                  <a:pt x="1230334" y="0"/>
                </a:lnTo>
                <a:lnTo>
                  <a:pt x="1230334" y="1662614"/>
                </a:lnTo>
                <a:lnTo>
                  <a:pt x="0" y="1662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008699" y="3581963"/>
            <a:ext cx="1055103" cy="1824863"/>
          </a:xfrm>
          <a:custGeom>
            <a:avLst/>
            <a:gdLst/>
            <a:ahLst/>
            <a:cxnLst/>
            <a:rect l="l" t="t" r="r" b="b"/>
            <a:pathLst>
              <a:path w="1055103" h="1824863">
                <a:moveTo>
                  <a:pt x="0" y="0"/>
                </a:moveTo>
                <a:lnTo>
                  <a:pt x="1055102" y="0"/>
                </a:lnTo>
                <a:lnTo>
                  <a:pt x="1055102" y="1824863"/>
                </a:lnTo>
                <a:lnTo>
                  <a:pt x="0" y="18248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206690" y="1552349"/>
            <a:ext cx="913228" cy="1408294"/>
          </a:xfrm>
          <a:custGeom>
            <a:avLst/>
            <a:gdLst/>
            <a:ahLst/>
            <a:cxnLst/>
            <a:rect l="l" t="t" r="r" b="b"/>
            <a:pathLst>
              <a:path w="913228" h="1408294">
                <a:moveTo>
                  <a:pt x="0" y="0"/>
                </a:moveTo>
                <a:lnTo>
                  <a:pt x="913228" y="0"/>
                </a:lnTo>
                <a:lnTo>
                  <a:pt x="913228" y="1408294"/>
                </a:lnTo>
                <a:lnTo>
                  <a:pt x="0" y="1408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169567" y="1552349"/>
            <a:ext cx="913228" cy="1408294"/>
          </a:xfrm>
          <a:custGeom>
            <a:avLst/>
            <a:gdLst/>
            <a:ahLst/>
            <a:cxnLst/>
            <a:rect l="l" t="t" r="r" b="b"/>
            <a:pathLst>
              <a:path w="913228" h="1408294">
                <a:moveTo>
                  <a:pt x="0" y="0"/>
                </a:moveTo>
                <a:lnTo>
                  <a:pt x="913228" y="0"/>
                </a:lnTo>
                <a:lnTo>
                  <a:pt x="913228" y="1408294"/>
                </a:lnTo>
                <a:lnTo>
                  <a:pt x="0" y="1408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3390354" y="1552349"/>
            <a:ext cx="4897646" cy="8734651"/>
          </a:xfrm>
          <a:custGeom>
            <a:avLst/>
            <a:gdLst/>
            <a:ahLst/>
            <a:cxnLst/>
            <a:rect l="l" t="t" r="r" b="b"/>
            <a:pathLst>
              <a:path w="4897646" h="8734651">
                <a:moveTo>
                  <a:pt x="0" y="0"/>
                </a:moveTo>
                <a:lnTo>
                  <a:pt x="4897646" y="0"/>
                </a:lnTo>
                <a:lnTo>
                  <a:pt x="4897646" y="8734651"/>
                </a:lnTo>
                <a:lnTo>
                  <a:pt x="0" y="8734651"/>
                </a:lnTo>
                <a:lnTo>
                  <a:pt x="0" y="0"/>
                </a:lnTo>
                <a:close/>
              </a:path>
            </a:pathLst>
          </a:custGeom>
          <a:blipFill>
            <a:blip r:embed="rId8"/>
            <a:stretch>
              <a:fillRect t="-14284" b="-4482"/>
            </a:stretch>
          </a:blipFill>
        </p:spPr>
      </p:sp>
      <p:sp>
        <p:nvSpPr>
          <p:cNvPr id="10" name="Freeform 10"/>
          <p:cNvSpPr/>
          <p:nvPr/>
        </p:nvSpPr>
        <p:spPr>
          <a:xfrm>
            <a:off x="0" y="1699601"/>
            <a:ext cx="4688483" cy="8566780"/>
          </a:xfrm>
          <a:custGeom>
            <a:avLst/>
            <a:gdLst/>
            <a:ahLst/>
            <a:cxnLst/>
            <a:rect l="l" t="t" r="r" b="b"/>
            <a:pathLst>
              <a:path w="4688483" h="8566780">
                <a:moveTo>
                  <a:pt x="0" y="0"/>
                </a:moveTo>
                <a:lnTo>
                  <a:pt x="4688483" y="0"/>
                </a:lnTo>
                <a:lnTo>
                  <a:pt x="4688483" y="8566780"/>
                </a:lnTo>
                <a:lnTo>
                  <a:pt x="0" y="8566780"/>
                </a:lnTo>
                <a:lnTo>
                  <a:pt x="0" y="0"/>
                </a:lnTo>
                <a:close/>
              </a:path>
            </a:pathLst>
          </a:custGeom>
          <a:blipFill>
            <a:blip r:embed="rId9"/>
            <a:stretch>
              <a:fillRect t="-12636"/>
            </a:stretch>
          </a:blipFill>
        </p:spPr>
      </p:sp>
      <p:sp>
        <p:nvSpPr>
          <p:cNvPr id="11" name="TextBox 11"/>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List down the top 3 and bottom 3 districts that have shown the highest and lowest vehicle sales growth during FY 2022 compared to FY 2021?</a:t>
            </a:r>
          </a:p>
        </p:txBody>
      </p:sp>
      <p:sp>
        <p:nvSpPr>
          <p:cNvPr id="12" name="TextBox 12"/>
          <p:cNvSpPr txBox="1"/>
          <p:nvPr/>
        </p:nvSpPr>
        <p:spPr>
          <a:xfrm>
            <a:off x="206604" y="179612"/>
            <a:ext cx="364182"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3</a:t>
            </a:r>
          </a:p>
        </p:txBody>
      </p:sp>
      <p:sp>
        <p:nvSpPr>
          <p:cNvPr id="13" name="TextBox 13"/>
          <p:cNvSpPr txBox="1"/>
          <p:nvPr/>
        </p:nvSpPr>
        <p:spPr>
          <a:xfrm>
            <a:off x="6305513" y="3467663"/>
            <a:ext cx="4188281" cy="1939163"/>
          </a:xfrm>
          <a:prstGeom prst="rect">
            <a:avLst/>
          </a:prstGeom>
        </p:spPr>
        <p:txBody>
          <a:bodyPr lIns="0" tIns="0" rIns="0" bIns="0" rtlCol="0" anchor="t">
            <a:spAutoFit/>
          </a:bodyPr>
          <a:lstStyle/>
          <a:p>
            <a:pPr>
              <a:lnSpc>
                <a:spcPts val="5235"/>
              </a:lnSpc>
            </a:pPr>
            <a:r>
              <a:rPr lang="en-US" sz="3399">
                <a:solidFill>
                  <a:srgbClr val="C1FF72"/>
                </a:solidFill>
                <a:latin typeface="Canva Sans 1"/>
              </a:rPr>
              <a:t>Karimnagar</a:t>
            </a:r>
          </a:p>
          <a:p>
            <a:pPr>
              <a:lnSpc>
                <a:spcPts val="5235"/>
              </a:lnSpc>
            </a:pPr>
            <a:r>
              <a:rPr lang="en-US" sz="3399">
                <a:solidFill>
                  <a:srgbClr val="C1FF72"/>
                </a:solidFill>
                <a:latin typeface="Canva Sans 1"/>
              </a:rPr>
              <a:t>Sangareddy</a:t>
            </a:r>
          </a:p>
          <a:p>
            <a:pPr>
              <a:lnSpc>
                <a:spcPts val="5235"/>
              </a:lnSpc>
            </a:pPr>
            <a:r>
              <a:rPr lang="en-US" sz="3399">
                <a:solidFill>
                  <a:srgbClr val="C1FF72"/>
                </a:solidFill>
                <a:latin typeface="Canva Sans 1"/>
              </a:rPr>
              <a:t>Rangareddy</a:t>
            </a:r>
          </a:p>
        </p:txBody>
      </p:sp>
      <p:sp>
        <p:nvSpPr>
          <p:cNvPr id="14" name="TextBox 14"/>
          <p:cNvSpPr txBox="1"/>
          <p:nvPr/>
        </p:nvSpPr>
        <p:spPr>
          <a:xfrm>
            <a:off x="8399653" y="7056380"/>
            <a:ext cx="3175920" cy="1939163"/>
          </a:xfrm>
          <a:prstGeom prst="rect">
            <a:avLst/>
          </a:prstGeom>
        </p:spPr>
        <p:txBody>
          <a:bodyPr lIns="0" tIns="0" rIns="0" bIns="0" rtlCol="0" anchor="t">
            <a:spAutoFit/>
          </a:bodyPr>
          <a:lstStyle/>
          <a:p>
            <a:pPr>
              <a:lnSpc>
                <a:spcPts val="5235"/>
              </a:lnSpc>
            </a:pPr>
            <a:r>
              <a:rPr lang="en-US" sz="3399">
                <a:solidFill>
                  <a:srgbClr val="D9D9D9"/>
                </a:solidFill>
                <a:latin typeface="Canva Sans 1"/>
              </a:rPr>
              <a:t>Jangoan</a:t>
            </a:r>
          </a:p>
          <a:p>
            <a:pPr>
              <a:lnSpc>
                <a:spcPts val="5235"/>
              </a:lnSpc>
            </a:pPr>
            <a:r>
              <a:rPr lang="en-US" sz="3399">
                <a:solidFill>
                  <a:srgbClr val="D9D9D9"/>
                </a:solidFill>
                <a:latin typeface="Canva Sans 1"/>
              </a:rPr>
              <a:t>Mahabubabad</a:t>
            </a:r>
          </a:p>
          <a:p>
            <a:pPr>
              <a:lnSpc>
                <a:spcPts val="5235"/>
              </a:lnSpc>
            </a:pPr>
            <a:r>
              <a:rPr lang="en-US" sz="3399">
                <a:solidFill>
                  <a:srgbClr val="D9D9D9"/>
                </a:solidFill>
                <a:latin typeface="Canva Sans 1"/>
              </a:rPr>
              <a:t>Warangal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8851858" y="1699601"/>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1575573" y="7251805"/>
            <a:ext cx="1230334" cy="1662614"/>
          </a:xfrm>
          <a:custGeom>
            <a:avLst/>
            <a:gdLst/>
            <a:ahLst/>
            <a:cxnLst/>
            <a:rect l="l" t="t" r="r" b="b"/>
            <a:pathLst>
              <a:path w="1230334" h="1662614">
                <a:moveTo>
                  <a:pt x="0" y="0"/>
                </a:moveTo>
                <a:lnTo>
                  <a:pt x="1230334" y="0"/>
                </a:lnTo>
                <a:lnTo>
                  <a:pt x="1230334" y="1662614"/>
                </a:lnTo>
                <a:lnTo>
                  <a:pt x="0" y="1662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008699" y="3581963"/>
            <a:ext cx="1055103" cy="1824863"/>
          </a:xfrm>
          <a:custGeom>
            <a:avLst/>
            <a:gdLst/>
            <a:ahLst/>
            <a:cxnLst/>
            <a:rect l="l" t="t" r="r" b="b"/>
            <a:pathLst>
              <a:path w="1055103" h="1824863">
                <a:moveTo>
                  <a:pt x="0" y="0"/>
                </a:moveTo>
                <a:lnTo>
                  <a:pt x="1055102" y="0"/>
                </a:lnTo>
                <a:lnTo>
                  <a:pt x="1055102" y="1824863"/>
                </a:lnTo>
                <a:lnTo>
                  <a:pt x="0" y="18248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735566" y="1552349"/>
            <a:ext cx="4552434" cy="8714032"/>
          </a:xfrm>
          <a:custGeom>
            <a:avLst/>
            <a:gdLst/>
            <a:ahLst/>
            <a:cxnLst/>
            <a:rect l="l" t="t" r="r" b="b"/>
            <a:pathLst>
              <a:path w="4552434" h="8714032">
                <a:moveTo>
                  <a:pt x="0" y="0"/>
                </a:moveTo>
                <a:lnTo>
                  <a:pt x="4552434" y="0"/>
                </a:lnTo>
                <a:lnTo>
                  <a:pt x="4552434" y="8714032"/>
                </a:lnTo>
                <a:lnTo>
                  <a:pt x="0" y="8714032"/>
                </a:lnTo>
                <a:lnTo>
                  <a:pt x="0" y="0"/>
                </a:lnTo>
                <a:close/>
              </a:path>
            </a:pathLst>
          </a:custGeom>
          <a:blipFill>
            <a:blip r:embed="rId6"/>
            <a:stretch>
              <a:fillRect t="-12299"/>
            </a:stretch>
          </a:blipFill>
        </p:spPr>
      </p:sp>
      <p:sp>
        <p:nvSpPr>
          <p:cNvPr id="8" name="Freeform 8"/>
          <p:cNvSpPr/>
          <p:nvPr/>
        </p:nvSpPr>
        <p:spPr>
          <a:xfrm>
            <a:off x="0" y="1540683"/>
            <a:ext cx="4513399" cy="8746317"/>
          </a:xfrm>
          <a:custGeom>
            <a:avLst/>
            <a:gdLst/>
            <a:ahLst/>
            <a:cxnLst/>
            <a:rect l="l" t="t" r="r" b="b"/>
            <a:pathLst>
              <a:path w="4513399" h="8746317">
                <a:moveTo>
                  <a:pt x="0" y="0"/>
                </a:moveTo>
                <a:lnTo>
                  <a:pt x="4513399" y="0"/>
                </a:lnTo>
                <a:lnTo>
                  <a:pt x="4513399" y="8746317"/>
                </a:lnTo>
                <a:lnTo>
                  <a:pt x="0" y="8746317"/>
                </a:lnTo>
                <a:lnTo>
                  <a:pt x="0" y="0"/>
                </a:lnTo>
                <a:close/>
              </a:path>
            </a:pathLst>
          </a:custGeom>
          <a:blipFill>
            <a:blip r:embed="rId7"/>
            <a:stretch>
              <a:fillRect t="-12142"/>
            </a:stretch>
          </a:blipFill>
        </p:spPr>
      </p:sp>
      <p:sp>
        <p:nvSpPr>
          <p:cNvPr id="9" name="Freeform 9"/>
          <p:cNvSpPr/>
          <p:nvPr/>
        </p:nvSpPr>
        <p:spPr>
          <a:xfrm>
            <a:off x="10169567" y="1540683"/>
            <a:ext cx="1331929" cy="1227796"/>
          </a:xfrm>
          <a:custGeom>
            <a:avLst/>
            <a:gdLst/>
            <a:ahLst/>
            <a:cxnLst/>
            <a:rect l="l" t="t" r="r" b="b"/>
            <a:pathLst>
              <a:path w="1331929" h="1227796">
                <a:moveTo>
                  <a:pt x="0" y="0"/>
                </a:moveTo>
                <a:lnTo>
                  <a:pt x="1331928" y="0"/>
                </a:lnTo>
                <a:lnTo>
                  <a:pt x="1331928" y="1227797"/>
                </a:lnTo>
                <a:lnTo>
                  <a:pt x="0" y="12277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List down the top 3 and bottom 3 districts that have shown the highest and lowest vehicle sales growth during FY 2022 compared to FY 2021?</a:t>
            </a:r>
          </a:p>
        </p:txBody>
      </p:sp>
      <p:sp>
        <p:nvSpPr>
          <p:cNvPr id="11" name="TextBox 11"/>
          <p:cNvSpPr txBox="1"/>
          <p:nvPr/>
        </p:nvSpPr>
        <p:spPr>
          <a:xfrm>
            <a:off x="206604" y="179612"/>
            <a:ext cx="364182"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3</a:t>
            </a:r>
          </a:p>
        </p:txBody>
      </p:sp>
      <p:sp>
        <p:nvSpPr>
          <p:cNvPr id="12" name="TextBox 12"/>
          <p:cNvSpPr txBox="1"/>
          <p:nvPr/>
        </p:nvSpPr>
        <p:spPr>
          <a:xfrm>
            <a:off x="6305513" y="3467663"/>
            <a:ext cx="5270060" cy="1939163"/>
          </a:xfrm>
          <a:prstGeom prst="rect">
            <a:avLst/>
          </a:prstGeom>
        </p:spPr>
        <p:txBody>
          <a:bodyPr lIns="0" tIns="0" rIns="0" bIns="0" rtlCol="0" anchor="t">
            <a:spAutoFit/>
          </a:bodyPr>
          <a:lstStyle/>
          <a:p>
            <a:pPr>
              <a:lnSpc>
                <a:spcPts val="5235"/>
              </a:lnSpc>
            </a:pPr>
            <a:r>
              <a:rPr lang="en-US" sz="3399">
                <a:solidFill>
                  <a:srgbClr val="C1FF72"/>
                </a:solidFill>
                <a:latin typeface="Canva Sans 1"/>
              </a:rPr>
              <a:t>Khammam</a:t>
            </a:r>
          </a:p>
          <a:p>
            <a:pPr>
              <a:lnSpc>
                <a:spcPts val="5235"/>
              </a:lnSpc>
            </a:pPr>
            <a:r>
              <a:rPr lang="en-US" sz="3399">
                <a:solidFill>
                  <a:srgbClr val="C1FF72"/>
                </a:solidFill>
                <a:latin typeface="Canva Sans 1"/>
              </a:rPr>
              <a:t>Bhadradri Kothagudem</a:t>
            </a:r>
          </a:p>
          <a:p>
            <a:pPr>
              <a:lnSpc>
                <a:spcPts val="5235"/>
              </a:lnSpc>
            </a:pPr>
            <a:r>
              <a:rPr lang="en-US" sz="3399">
                <a:solidFill>
                  <a:srgbClr val="C1FF72"/>
                </a:solidFill>
                <a:latin typeface="Canva Sans 1"/>
              </a:rPr>
              <a:t>Suryapet</a:t>
            </a:r>
          </a:p>
        </p:txBody>
      </p:sp>
      <p:sp>
        <p:nvSpPr>
          <p:cNvPr id="13" name="TextBox 13"/>
          <p:cNvSpPr txBox="1"/>
          <p:nvPr/>
        </p:nvSpPr>
        <p:spPr>
          <a:xfrm>
            <a:off x="8399653" y="7056380"/>
            <a:ext cx="3175920" cy="1939163"/>
          </a:xfrm>
          <a:prstGeom prst="rect">
            <a:avLst/>
          </a:prstGeom>
        </p:spPr>
        <p:txBody>
          <a:bodyPr lIns="0" tIns="0" rIns="0" bIns="0" rtlCol="0" anchor="t">
            <a:spAutoFit/>
          </a:bodyPr>
          <a:lstStyle/>
          <a:p>
            <a:pPr>
              <a:lnSpc>
                <a:spcPts val="5235"/>
              </a:lnSpc>
            </a:pPr>
            <a:r>
              <a:rPr lang="en-US" sz="3399" dirty="0" err="1">
                <a:solidFill>
                  <a:srgbClr val="D9D9D9"/>
                </a:solidFill>
                <a:latin typeface="Canva Sans 1"/>
              </a:rPr>
              <a:t>Mancherial</a:t>
            </a:r>
            <a:endParaRPr lang="en-US" sz="3399" dirty="0">
              <a:solidFill>
                <a:srgbClr val="D9D9D9"/>
              </a:solidFill>
              <a:latin typeface="Canva Sans 1"/>
            </a:endParaRPr>
          </a:p>
          <a:p>
            <a:pPr>
              <a:lnSpc>
                <a:spcPts val="5235"/>
              </a:lnSpc>
            </a:pPr>
            <a:r>
              <a:rPr lang="en-US" sz="3399" dirty="0" err="1">
                <a:solidFill>
                  <a:srgbClr val="D9D9D9"/>
                </a:solidFill>
                <a:latin typeface="Canva Sans 1"/>
              </a:rPr>
              <a:t>Rajanna</a:t>
            </a:r>
            <a:r>
              <a:rPr lang="en-US" sz="3399" dirty="0">
                <a:solidFill>
                  <a:srgbClr val="D9D9D9"/>
                </a:solidFill>
                <a:latin typeface="Canva Sans 1"/>
              </a:rPr>
              <a:t> </a:t>
            </a:r>
            <a:r>
              <a:rPr lang="en-US" sz="3399" dirty="0" err="1">
                <a:solidFill>
                  <a:srgbClr val="D9D9D9"/>
                </a:solidFill>
                <a:latin typeface="Canva Sans 1"/>
              </a:rPr>
              <a:t>Sircilla</a:t>
            </a:r>
            <a:endParaRPr lang="en-US" sz="3399" dirty="0">
              <a:solidFill>
                <a:srgbClr val="D9D9D9"/>
              </a:solidFill>
              <a:latin typeface="Canva Sans 1"/>
            </a:endParaRPr>
          </a:p>
          <a:p>
            <a:pPr>
              <a:lnSpc>
                <a:spcPts val="5235"/>
              </a:lnSpc>
            </a:pPr>
            <a:r>
              <a:rPr lang="en-US" sz="3399" dirty="0" err="1">
                <a:solidFill>
                  <a:srgbClr val="D9D9D9"/>
                </a:solidFill>
                <a:latin typeface="Canva Sans 1"/>
              </a:rPr>
              <a:t>Wanaparthy</a:t>
            </a:r>
            <a:endParaRPr lang="en-US" sz="3399" dirty="0">
              <a:solidFill>
                <a:srgbClr val="D9D9D9"/>
              </a:solidFill>
              <a:latin typeface="Canva Sans 1"/>
            </a:endParaRPr>
          </a:p>
        </p:txBody>
      </p:sp>
      <p:sp>
        <p:nvSpPr>
          <p:cNvPr id="14" name="Freeform 14"/>
          <p:cNvSpPr/>
          <p:nvPr/>
        </p:nvSpPr>
        <p:spPr>
          <a:xfrm>
            <a:off x="6786505" y="1552349"/>
            <a:ext cx="1331929" cy="1227796"/>
          </a:xfrm>
          <a:custGeom>
            <a:avLst/>
            <a:gdLst/>
            <a:ahLst/>
            <a:cxnLst/>
            <a:rect l="l" t="t" r="r" b="b"/>
            <a:pathLst>
              <a:path w="1331929" h="1227796">
                <a:moveTo>
                  <a:pt x="0" y="0"/>
                </a:moveTo>
                <a:lnTo>
                  <a:pt x="1331928" y="0"/>
                </a:lnTo>
                <a:lnTo>
                  <a:pt x="1331928" y="1227796"/>
                </a:lnTo>
                <a:lnTo>
                  <a:pt x="0" y="122779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550799" cy="10287000"/>
            <a:chOff x="0" y="0"/>
            <a:chExt cx="408441" cy="2709333"/>
          </a:xfrm>
        </p:grpSpPr>
        <p:sp>
          <p:nvSpPr>
            <p:cNvPr id="3" name="Freeform 3"/>
            <p:cNvSpPr/>
            <p:nvPr/>
          </p:nvSpPr>
          <p:spPr>
            <a:xfrm>
              <a:off x="0" y="0"/>
              <a:ext cx="408441" cy="2709333"/>
            </a:xfrm>
            <a:custGeom>
              <a:avLst/>
              <a:gdLst/>
              <a:ahLst/>
              <a:cxnLst/>
              <a:rect l="l" t="t" r="r" b="b"/>
              <a:pathLst>
                <a:path w="408441" h="2709333">
                  <a:moveTo>
                    <a:pt x="0" y="0"/>
                  </a:moveTo>
                  <a:lnTo>
                    <a:pt x="408441" y="0"/>
                  </a:lnTo>
                  <a:lnTo>
                    <a:pt x="408441" y="2709333"/>
                  </a:lnTo>
                  <a:lnTo>
                    <a:pt x="0" y="2709333"/>
                  </a:lnTo>
                  <a:close/>
                </a:path>
              </a:pathLst>
            </a:custGeom>
            <a:solidFill>
              <a:srgbClr val="150D16"/>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8738696" y="1969137"/>
            <a:ext cx="2251532" cy="2251532"/>
          </a:xfrm>
          <a:custGeom>
            <a:avLst/>
            <a:gdLst/>
            <a:ahLst/>
            <a:cxnLst/>
            <a:rect l="l" t="t" r="r" b="b"/>
            <a:pathLst>
              <a:path w="2251532" h="2251532">
                <a:moveTo>
                  <a:pt x="0" y="0"/>
                </a:moveTo>
                <a:lnTo>
                  <a:pt x="2251532" y="0"/>
                </a:lnTo>
                <a:lnTo>
                  <a:pt x="2251532" y="2251532"/>
                </a:lnTo>
                <a:lnTo>
                  <a:pt x="0" y="2251532"/>
                </a:lnTo>
                <a:lnTo>
                  <a:pt x="0" y="0"/>
                </a:lnTo>
                <a:close/>
              </a:path>
            </a:pathLst>
          </a:custGeom>
          <a:blipFill>
            <a:blip r:embed="rId2"/>
            <a:stretch>
              <a:fillRect/>
            </a:stretch>
          </a:blipFill>
        </p:spPr>
      </p:sp>
      <p:sp>
        <p:nvSpPr>
          <p:cNvPr id="6" name="TextBox 6"/>
          <p:cNvSpPr txBox="1"/>
          <p:nvPr/>
        </p:nvSpPr>
        <p:spPr>
          <a:xfrm rot="-5400000">
            <a:off x="-3222055" y="4711700"/>
            <a:ext cx="7890135" cy="863600"/>
          </a:xfrm>
          <a:prstGeom prst="rect">
            <a:avLst/>
          </a:prstGeom>
        </p:spPr>
        <p:txBody>
          <a:bodyPr lIns="0" tIns="0" rIns="0" bIns="0" rtlCol="0" anchor="t">
            <a:spAutoFit/>
          </a:bodyPr>
          <a:lstStyle/>
          <a:p>
            <a:pPr algn="ctr">
              <a:lnSpc>
                <a:spcPts val="7000"/>
              </a:lnSpc>
            </a:pPr>
            <a:r>
              <a:rPr lang="en-US" sz="5000">
                <a:solidFill>
                  <a:srgbClr val="E6C8A1"/>
                </a:solidFill>
                <a:latin typeface="Canva Sans 1 Bold"/>
              </a:rPr>
              <a:t>Questions &amp; Findings</a:t>
            </a:r>
          </a:p>
        </p:txBody>
      </p:sp>
      <p:sp>
        <p:nvSpPr>
          <p:cNvPr id="7" name="TextBox 7"/>
          <p:cNvSpPr txBox="1"/>
          <p:nvPr/>
        </p:nvSpPr>
        <p:spPr>
          <a:xfrm>
            <a:off x="1550799" y="4418973"/>
            <a:ext cx="16627326" cy="3780016"/>
          </a:xfrm>
          <a:prstGeom prst="rect">
            <a:avLst/>
          </a:prstGeom>
        </p:spPr>
        <p:txBody>
          <a:bodyPr lIns="0" tIns="0" rIns="0" bIns="0" rtlCol="0" anchor="t">
            <a:spAutoFit/>
          </a:bodyPr>
          <a:lstStyle/>
          <a:p>
            <a:pPr algn="ctr">
              <a:lnSpc>
                <a:spcPts val="10052"/>
              </a:lnSpc>
            </a:pPr>
            <a:r>
              <a:rPr lang="en-US" sz="7180">
                <a:solidFill>
                  <a:srgbClr val="B9E184"/>
                </a:solidFill>
                <a:latin typeface="Canva Sans 1 Bold"/>
              </a:rPr>
              <a:t>Ts-Ipass </a:t>
            </a:r>
          </a:p>
          <a:p>
            <a:pPr algn="ctr">
              <a:lnSpc>
                <a:spcPts val="10052"/>
              </a:lnSpc>
            </a:pPr>
            <a:r>
              <a:rPr lang="en-US" sz="7180">
                <a:solidFill>
                  <a:srgbClr val="B9E184"/>
                </a:solidFill>
                <a:latin typeface="Canva Sans 1 Bold"/>
              </a:rPr>
              <a:t>(Telangana State Industrial Project Approval &amp; Self Certification System)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97021" y="-5457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sp>
      <p:grpSp>
        <p:nvGrpSpPr>
          <p:cNvPr id="4" name="Group 4"/>
          <p:cNvGrpSpPr>
            <a:grpSpLocks noChangeAspect="1"/>
          </p:cNvGrpSpPr>
          <p:nvPr/>
        </p:nvGrpSpPr>
        <p:grpSpPr>
          <a:xfrm>
            <a:off x="9046979" y="-109149"/>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6538" r="-36538"/>
              </a:stretch>
            </a:blipFill>
          </p:spPr>
        </p:sp>
      </p:grpSp>
      <p:grpSp>
        <p:nvGrpSpPr>
          <p:cNvPr id="10" name="Group 10"/>
          <p:cNvGrpSpPr/>
          <p:nvPr/>
        </p:nvGrpSpPr>
        <p:grpSpPr>
          <a:xfrm>
            <a:off x="-3950263" y="803081"/>
            <a:ext cx="15859325" cy="2258023"/>
            <a:chOff x="0" y="0"/>
            <a:chExt cx="1537211" cy="218865"/>
          </a:xfrm>
        </p:grpSpPr>
        <p:sp>
          <p:nvSpPr>
            <p:cNvPr id="11" name="Freeform 11"/>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333333"/>
            </a:solidFill>
            <a:ln cap="sq">
              <a:noFill/>
              <a:prstDash val="solid"/>
              <a:miter/>
            </a:ln>
          </p:spPr>
        </p:sp>
        <p:sp>
          <p:nvSpPr>
            <p:cNvPr id="12" name="TextBox 12"/>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3" name="TextBox 13"/>
          <p:cNvSpPr txBox="1"/>
          <p:nvPr/>
        </p:nvSpPr>
        <p:spPr>
          <a:xfrm>
            <a:off x="1524001" y="3530794"/>
            <a:ext cx="8644584" cy="5133906"/>
          </a:xfrm>
          <a:prstGeom prst="rect">
            <a:avLst/>
          </a:prstGeom>
        </p:spPr>
        <p:txBody>
          <a:bodyPr wrap="square" lIns="0" tIns="0" rIns="0" bIns="0" rtlCol="0" anchor="t">
            <a:spAutoFit/>
          </a:bodyPr>
          <a:lstStyle/>
          <a:p>
            <a:pPr marL="342900" lvl="0" indent="-342900" algn="l">
              <a:lnSpc>
                <a:spcPts val="3050"/>
              </a:lnSpc>
              <a:spcBef>
                <a:spcPct val="0"/>
              </a:spcBef>
              <a:buSzPct val="108000"/>
              <a:buFont typeface="Arial" panose="020B0604020202020204" pitchFamily="34" charset="0"/>
              <a:buChar char="•"/>
            </a:pPr>
            <a:r>
              <a:rPr lang="en-US" sz="2210" spc="216" dirty="0">
                <a:solidFill>
                  <a:srgbClr val="231F20"/>
                </a:solidFill>
                <a:latin typeface="Open Sauce"/>
              </a:rPr>
              <a:t>Telangana is a state in southern India known for its fast growth. It's a mix of old and new, with a rich culture and a strong economy.</a:t>
            </a:r>
          </a:p>
          <a:p>
            <a:pPr marL="342900" lvl="0" indent="-342900" algn="l">
              <a:lnSpc>
                <a:spcPts val="3050"/>
              </a:lnSpc>
              <a:spcBef>
                <a:spcPct val="0"/>
              </a:spcBef>
              <a:buSzPct val="108000"/>
              <a:buFont typeface="Arial" panose="020B0604020202020204" pitchFamily="34" charset="0"/>
              <a:buChar char="•"/>
            </a:pPr>
            <a:endParaRPr lang="en-US" sz="2210" spc="216" dirty="0">
              <a:solidFill>
                <a:srgbClr val="231F20"/>
              </a:solidFill>
              <a:latin typeface="Open Sauce"/>
            </a:endParaRPr>
          </a:p>
          <a:p>
            <a:pPr marL="342900" indent="-342900">
              <a:lnSpc>
                <a:spcPts val="3050"/>
              </a:lnSpc>
              <a:spcBef>
                <a:spcPct val="0"/>
              </a:spcBef>
              <a:buSzPct val="108000"/>
              <a:buFont typeface="Arial" panose="020B0604020202020204" pitchFamily="34" charset="0"/>
              <a:buChar char="•"/>
            </a:pPr>
            <a:r>
              <a:rPr lang="en-US" sz="2210" spc="216" dirty="0">
                <a:solidFill>
                  <a:srgbClr val="231F20"/>
                </a:solidFill>
                <a:latin typeface="Open Sauce"/>
              </a:rPr>
              <a:t>The economy in Telangana is booming, especially in areas like tech, medicine, and factories. There are lots of jobs and exciting things to see, like festivals and historic places.</a:t>
            </a:r>
          </a:p>
          <a:p>
            <a:pPr marL="342900" indent="-342900">
              <a:lnSpc>
                <a:spcPts val="3050"/>
              </a:lnSpc>
              <a:spcBef>
                <a:spcPct val="0"/>
              </a:spcBef>
              <a:buSzPct val="108000"/>
              <a:buFont typeface="Arial" panose="020B0604020202020204" pitchFamily="34" charset="0"/>
              <a:buChar char="•"/>
            </a:pPr>
            <a:endParaRPr lang="en-US" sz="2210" spc="216" dirty="0">
              <a:solidFill>
                <a:srgbClr val="231F20"/>
              </a:solidFill>
              <a:latin typeface="Open Sauce"/>
            </a:endParaRPr>
          </a:p>
          <a:p>
            <a:pPr marL="342900" indent="-342900">
              <a:lnSpc>
                <a:spcPts val="3050"/>
              </a:lnSpc>
              <a:spcBef>
                <a:spcPct val="0"/>
              </a:spcBef>
              <a:buSzPct val="108000"/>
              <a:buFont typeface="Arial" panose="020B0604020202020204" pitchFamily="34" charset="0"/>
              <a:buChar char="•"/>
            </a:pPr>
            <a:r>
              <a:rPr lang="en-US" sz="2210" spc="216" dirty="0">
                <a:solidFill>
                  <a:srgbClr val="231F20"/>
                </a:solidFill>
                <a:latin typeface="Open Sauce"/>
              </a:rPr>
              <a:t>Telangana is also open with its data, which helps our project. We get real-time information, which means we can find useful facts to help the state grow even more.</a:t>
            </a:r>
          </a:p>
        </p:txBody>
      </p:sp>
      <p:sp>
        <p:nvSpPr>
          <p:cNvPr id="15" name="TextBox 15"/>
          <p:cNvSpPr txBox="1"/>
          <p:nvPr/>
        </p:nvSpPr>
        <p:spPr>
          <a:xfrm>
            <a:off x="1028700" y="1314384"/>
            <a:ext cx="8510272" cy="973930"/>
          </a:xfrm>
          <a:prstGeom prst="rect">
            <a:avLst/>
          </a:prstGeom>
        </p:spPr>
        <p:txBody>
          <a:bodyPr lIns="0" tIns="0" rIns="0" bIns="0" rtlCol="0" anchor="t">
            <a:spAutoFit/>
          </a:bodyPr>
          <a:lstStyle/>
          <a:p>
            <a:pPr marL="0" lvl="0" indent="0" algn="ctr">
              <a:lnSpc>
                <a:spcPts val="7906"/>
              </a:lnSpc>
              <a:spcBef>
                <a:spcPct val="0"/>
              </a:spcBef>
            </a:pPr>
            <a:r>
              <a:rPr lang="en-US" sz="5729" u="none" strike="noStrike" spc="45">
                <a:solidFill>
                  <a:srgbClr val="FFFFFF"/>
                </a:solidFill>
                <a:latin typeface="Archivo Black"/>
              </a:rPr>
              <a:t>ABOUT TELANGANA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subTnLst>
                                    <p:animClr clrSpc="rgb" dir="cw">
                                      <p:cBhvr override="childStyle">
                                        <p:cTn dur="1" fill="hold" display="0" masterRel="nextClick" afterEffect="1"/>
                                        <p:tgtEl>
                                          <p:spTgt spid="13">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500"/>
                                        <p:tgtEl>
                                          <p:spTgt spid="13">
                                            <p:txEl>
                                              <p:pRg st="2" end="2"/>
                                            </p:txEl>
                                          </p:spTgt>
                                        </p:tgtEl>
                                      </p:cBhvr>
                                    </p:animEffect>
                                  </p:childTnLst>
                                  <p:subTnLst>
                                    <p:animClr clrSpc="rgb" dir="cw">
                                      <p:cBhvr override="childStyle">
                                        <p:cTn dur="1" fill="hold" display="0" masterRel="nextClick" afterEffect="1"/>
                                        <p:tgtEl>
                                          <p:spTgt spid="13">
                                            <p:txEl>
                                              <p:pRg st="2" end="2"/>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animEffect transition="in" filter="fade">
                                      <p:cBhvr>
                                        <p:cTn id="1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Freeform 2"/>
          <p:cNvSpPr/>
          <p:nvPr/>
        </p:nvSpPr>
        <p:spPr>
          <a:xfrm>
            <a:off x="10782933" y="5143500"/>
            <a:ext cx="7505067" cy="5143500"/>
          </a:xfrm>
          <a:custGeom>
            <a:avLst/>
            <a:gdLst/>
            <a:ahLst/>
            <a:cxnLst/>
            <a:rect l="l" t="t" r="r" b="b"/>
            <a:pathLst>
              <a:path w="7505067" h="5143500">
                <a:moveTo>
                  <a:pt x="0" y="0"/>
                </a:moveTo>
                <a:lnTo>
                  <a:pt x="7505067" y="0"/>
                </a:lnTo>
                <a:lnTo>
                  <a:pt x="7505067" y="5143500"/>
                </a:lnTo>
                <a:lnTo>
                  <a:pt x="0" y="5143500"/>
                </a:lnTo>
                <a:lnTo>
                  <a:pt x="0" y="0"/>
                </a:lnTo>
                <a:close/>
              </a:path>
            </a:pathLst>
          </a:custGeom>
          <a:blipFill>
            <a:blip r:embed="rId2"/>
            <a:stretch>
              <a:fillRect l="-686" r="-686"/>
            </a:stretch>
          </a:blipFill>
        </p:spPr>
      </p:sp>
      <p:sp>
        <p:nvSpPr>
          <p:cNvPr id="3" name="Freeform 3"/>
          <p:cNvSpPr/>
          <p:nvPr/>
        </p:nvSpPr>
        <p:spPr>
          <a:xfrm>
            <a:off x="0" y="2094550"/>
            <a:ext cx="10347317" cy="4110618"/>
          </a:xfrm>
          <a:custGeom>
            <a:avLst/>
            <a:gdLst/>
            <a:ahLst/>
            <a:cxnLst/>
            <a:rect l="l" t="t" r="r" b="b"/>
            <a:pathLst>
              <a:path w="10347317" h="4110618">
                <a:moveTo>
                  <a:pt x="0" y="0"/>
                </a:moveTo>
                <a:lnTo>
                  <a:pt x="10347317" y="0"/>
                </a:lnTo>
                <a:lnTo>
                  <a:pt x="10347317" y="4110618"/>
                </a:lnTo>
                <a:lnTo>
                  <a:pt x="0" y="4110618"/>
                </a:lnTo>
                <a:lnTo>
                  <a:pt x="0" y="0"/>
                </a:lnTo>
                <a:close/>
              </a:path>
            </a:pathLst>
          </a:custGeom>
          <a:blipFill>
            <a:blip r:embed="rId3"/>
            <a:stretch>
              <a:fillRect l="-828" r="-5108"/>
            </a:stretch>
          </a:blipFill>
        </p:spPr>
      </p:sp>
      <p:sp>
        <p:nvSpPr>
          <p:cNvPr id="4" name="TextBox 4"/>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List down the top 5 sectors that have witnessed the most significant investments in FY 2022.</a:t>
            </a:r>
          </a:p>
        </p:txBody>
      </p:sp>
      <p:sp>
        <p:nvSpPr>
          <p:cNvPr id="5" name="TextBox 5"/>
          <p:cNvSpPr txBox="1"/>
          <p:nvPr/>
        </p:nvSpPr>
        <p:spPr>
          <a:xfrm>
            <a:off x="216948" y="179612"/>
            <a:ext cx="343495"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1</a:t>
            </a:r>
          </a:p>
        </p:txBody>
      </p:sp>
      <p:sp>
        <p:nvSpPr>
          <p:cNvPr id="6" name="TextBox 6"/>
          <p:cNvSpPr txBox="1"/>
          <p:nvPr/>
        </p:nvSpPr>
        <p:spPr>
          <a:xfrm>
            <a:off x="1343734" y="6522713"/>
            <a:ext cx="9003583" cy="3253613"/>
          </a:xfrm>
          <a:prstGeom prst="rect">
            <a:avLst/>
          </a:prstGeom>
        </p:spPr>
        <p:txBody>
          <a:bodyPr lIns="0" tIns="0" rIns="0" bIns="0" rtlCol="0" anchor="t">
            <a:spAutoFit/>
          </a:bodyPr>
          <a:lstStyle/>
          <a:p>
            <a:pPr>
              <a:lnSpc>
                <a:spcPts val="5235"/>
              </a:lnSpc>
            </a:pPr>
            <a:r>
              <a:rPr lang="en-US" sz="3399">
                <a:solidFill>
                  <a:srgbClr val="C1FF72"/>
                </a:solidFill>
                <a:latin typeface="Canva Sans 1"/>
              </a:rPr>
              <a:t>Plastics &amp; Rubber</a:t>
            </a:r>
          </a:p>
          <a:p>
            <a:pPr>
              <a:lnSpc>
                <a:spcPts val="5235"/>
              </a:lnSpc>
            </a:pPr>
            <a:r>
              <a:rPr lang="en-US" sz="3399">
                <a:solidFill>
                  <a:srgbClr val="C1FF72"/>
                </a:solidFill>
                <a:latin typeface="Canva Sans 1"/>
              </a:rPr>
              <a:t>Pharmaceuticals &amp; Chemicals</a:t>
            </a:r>
          </a:p>
          <a:p>
            <a:pPr>
              <a:lnSpc>
                <a:spcPts val="5235"/>
              </a:lnSpc>
            </a:pPr>
            <a:r>
              <a:rPr lang="en-US" sz="3399">
                <a:solidFill>
                  <a:srgbClr val="C1FF72"/>
                </a:solidFill>
                <a:latin typeface="Canva Sans 1"/>
              </a:rPr>
              <a:t>Real Estate, Industrial Parks &amp; IT Buildings</a:t>
            </a:r>
          </a:p>
          <a:p>
            <a:pPr>
              <a:lnSpc>
                <a:spcPts val="5235"/>
              </a:lnSpc>
            </a:pPr>
            <a:r>
              <a:rPr lang="en-US" sz="3399">
                <a:solidFill>
                  <a:srgbClr val="C1FF72"/>
                </a:solidFill>
                <a:latin typeface="Canva Sans 1"/>
              </a:rPr>
              <a:t>Solar and other Renewable Energy</a:t>
            </a:r>
          </a:p>
          <a:p>
            <a:pPr>
              <a:lnSpc>
                <a:spcPts val="5235"/>
              </a:lnSpc>
            </a:pPr>
            <a:r>
              <a:rPr lang="en-US" sz="3399">
                <a:solidFill>
                  <a:srgbClr val="C1FF72"/>
                </a:solidFill>
                <a:latin typeface="Canva Sans 1"/>
              </a:rPr>
              <a:t>Engineeering</a:t>
            </a:r>
          </a:p>
        </p:txBody>
      </p:sp>
      <p:grpSp>
        <p:nvGrpSpPr>
          <p:cNvPr id="7" name="Group 7"/>
          <p:cNvGrpSpPr/>
          <p:nvPr/>
        </p:nvGrpSpPr>
        <p:grpSpPr>
          <a:xfrm>
            <a:off x="268301" y="7928222"/>
            <a:ext cx="584283" cy="556895"/>
            <a:chOff x="0" y="0"/>
            <a:chExt cx="812800" cy="774700"/>
          </a:xfrm>
        </p:grpSpPr>
        <p:sp>
          <p:nvSpPr>
            <p:cNvPr id="8" name="Freeform 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9" name="TextBox 9"/>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8851858" y="1360078"/>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0456800" y="2274467"/>
            <a:ext cx="7831200" cy="8012533"/>
          </a:xfrm>
          <a:custGeom>
            <a:avLst/>
            <a:gdLst/>
            <a:ahLst/>
            <a:cxnLst/>
            <a:rect l="l" t="t" r="r" b="b"/>
            <a:pathLst>
              <a:path w="7831200" h="8012533">
                <a:moveTo>
                  <a:pt x="0" y="0"/>
                </a:moveTo>
                <a:lnTo>
                  <a:pt x="7831200" y="0"/>
                </a:lnTo>
                <a:lnTo>
                  <a:pt x="7831200" y="8012533"/>
                </a:lnTo>
                <a:lnTo>
                  <a:pt x="0" y="8012533"/>
                </a:lnTo>
                <a:lnTo>
                  <a:pt x="0" y="0"/>
                </a:lnTo>
                <a:close/>
              </a:path>
            </a:pathLst>
          </a:custGeom>
          <a:blipFill>
            <a:blip r:embed="rId2"/>
            <a:stretch>
              <a:fillRect l="-157" r="-157"/>
            </a:stretch>
          </a:blipFill>
        </p:spPr>
      </p:sp>
      <p:sp>
        <p:nvSpPr>
          <p:cNvPr id="6" name="Freeform 6"/>
          <p:cNvSpPr/>
          <p:nvPr/>
        </p:nvSpPr>
        <p:spPr>
          <a:xfrm>
            <a:off x="0" y="2526498"/>
            <a:ext cx="9522897" cy="7760502"/>
          </a:xfrm>
          <a:custGeom>
            <a:avLst/>
            <a:gdLst/>
            <a:ahLst/>
            <a:cxnLst/>
            <a:rect l="l" t="t" r="r" b="b"/>
            <a:pathLst>
              <a:path w="9522897" h="7760502">
                <a:moveTo>
                  <a:pt x="0" y="0"/>
                </a:moveTo>
                <a:lnTo>
                  <a:pt x="9522897" y="0"/>
                </a:lnTo>
                <a:lnTo>
                  <a:pt x="9522897" y="7760502"/>
                </a:lnTo>
                <a:lnTo>
                  <a:pt x="0" y="7760502"/>
                </a:lnTo>
                <a:lnTo>
                  <a:pt x="0" y="0"/>
                </a:lnTo>
                <a:close/>
              </a:path>
            </a:pathLst>
          </a:custGeom>
          <a:blipFill>
            <a:blip r:embed="rId3"/>
            <a:stretch>
              <a:fillRect l="-9050" r="-9050"/>
            </a:stretch>
          </a:blipFill>
        </p:spPr>
      </p:sp>
      <p:sp>
        <p:nvSpPr>
          <p:cNvPr id="7" name="TextBox 7"/>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dirty="0">
                <a:solidFill>
                  <a:srgbClr val="FFFBFB"/>
                </a:solidFill>
                <a:latin typeface="Canva Sans 1"/>
              </a:rPr>
              <a:t>List down the top 3 districts that have attracted the most significant sector investments during FY 2019 to 2022?</a:t>
            </a:r>
          </a:p>
        </p:txBody>
      </p:sp>
      <p:sp>
        <p:nvSpPr>
          <p:cNvPr id="8" name="TextBox 8"/>
          <p:cNvSpPr txBox="1"/>
          <p:nvPr/>
        </p:nvSpPr>
        <p:spPr>
          <a:xfrm>
            <a:off x="213376" y="179612"/>
            <a:ext cx="350639"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2</a:t>
            </a:r>
          </a:p>
        </p:txBody>
      </p:sp>
      <p:sp>
        <p:nvSpPr>
          <p:cNvPr id="9" name="AutoShape 9"/>
          <p:cNvSpPr/>
          <p:nvPr/>
        </p:nvSpPr>
        <p:spPr>
          <a:xfrm>
            <a:off x="1515328" y="1657575"/>
            <a:ext cx="6492240" cy="0"/>
          </a:xfrm>
          <a:prstGeom prst="line">
            <a:avLst/>
          </a:prstGeom>
          <a:ln w="38100" cap="flat">
            <a:solidFill>
              <a:srgbClr val="FFFFFF"/>
            </a:solidFill>
            <a:prstDash val="solid"/>
            <a:headEnd type="none" w="sm" len="sm"/>
            <a:tailEnd type="none" w="sm" len="sm"/>
          </a:ln>
        </p:spPr>
      </p:sp>
      <p:sp>
        <p:nvSpPr>
          <p:cNvPr id="10" name="AutoShape 10"/>
          <p:cNvSpPr/>
          <p:nvPr/>
        </p:nvSpPr>
        <p:spPr>
          <a:xfrm>
            <a:off x="10456800" y="1676625"/>
            <a:ext cx="6492240" cy="0"/>
          </a:xfrm>
          <a:prstGeom prst="line">
            <a:avLst/>
          </a:prstGeom>
          <a:ln w="38100" cap="flat">
            <a:solidFill>
              <a:srgbClr val="FFFFFF"/>
            </a:solidFill>
            <a:prstDash val="soli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8763674" y="1594640"/>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713666" y="189137"/>
            <a:ext cx="17217501" cy="1206500"/>
          </a:xfrm>
          <a:prstGeom prst="rect">
            <a:avLst/>
          </a:prstGeom>
        </p:spPr>
        <p:txBody>
          <a:bodyPr lIns="0" tIns="0" rIns="0" bIns="0" rtlCol="0" anchor="t">
            <a:spAutoFit/>
          </a:bodyPr>
          <a:lstStyle/>
          <a:p>
            <a:pPr>
              <a:lnSpc>
                <a:spcPts val="4899"/>
              </a:lnSpc>
            </a:pPr>
            <a:r>
              <a:rPr lang="en-US" sz="3499">
                <a:solidFill>
                  <a:srgbClr val="FFFBFB"/>
                </a:solidFill>
                <a:latin typeface="Canva Sans 1"/>
              </a:rPr>
              <a:t>What factors could have led to the substantial investments in these particular districts?</a:t>
            </a:r>
          </a:p>
        </p:txBody>
      </p:sp>
      <p:sp>
        <p:nvSpPr>
          <p:cNvPr id="6" name="TextBox 6"/>
          <p:cNvSpPr txBox="1"/>
          <p:nvPr/>
        </p:nvSpPr>
        <p:spPr>
          <a:xfrm>
            <a:off x="208241" y="189137"/>
            <a:ext cx="360908" cy="587375"/>
          </a:xfrm>
          <a:prstGeom prst="rect">
            <a:avLst/>
          </a:prstGeom>
        </p:spPr>
        <p:txBody>
          <a:bodyPr lIns="0" tIns="0" rIns="0" bIns="0" rtlCol="0" anchor="t">
            <a:spAutoFit/>
          </a:bodyPr>
          <a:lstStyle/>
          <a:p>
            <a:pPr algn="ctr">
              <a:lnSpc>
                <a:spcPts val="4899"/>
              </a:lnSpc>
            </a:pPr>
            <a:r>
              <a:rPr lang="en-US" sz="3499" dirty="0">
                <a:solidFill>
                  <a:srgbClr val="FFFBFB"/>
                </a:solidFill>
                <a:latin typeface="Canva Sans 1"/>
              </a:rPr>
              <a:t>2</a:t>
            </a:r>
          </a:p>
        </p:txBody>
      </p:sp>
      <p:sp>
        <p:nvSpPr>
          <p:cNvPr id="7" name="AutoShape 7"/>
          <p:cNvSpPr/>
          <p:nvPr/>
        </p:nvSpPr>
        <p:spPr>
          <a:xfrm>
            <a:off x="1427144" y="1892137"/>
            <a:ext cx="6492240" cy="0"/>
          </a:xfrm>
          <a:prstGeom prst="line">
            <a:avLst/>
          </a:prstGeom>
          <a:ln w="38100" cap="flat">
            <a:solidFill>
              <a:srgbClr val="FFFFFF"/>
            </a:solidFill>
            <a:prstDash val="solid"/>
            <a:headEnd type="none" w="sm" len="sm"/>
            <a:tailEnd type="none" w="sm" len="sm"/>
          </a:ln>
        </p:spPr>
      </p:sp>
      <p:sp>
        <p:nvSpPr>
          <p:cNvPr id="8" name="AutoShape 8"/>
          <p:cNvSpPr/>
          <p:nvPr/>
        </p:nvSpPr>
        <p:spPr>
          <a:xfrm>
            <a:off x="10368616" y="1911187"/>
            <a:ext cx="6492240" cy="0"/>
          </a:xfrm>
          <a:prstGeom prst="line">
            <a:avLst/>
          </a:prstGeom>
          <a:ln w="38100" cap="flat">
            <a:solidFill>
              <a:srgbClr val="FFFFFF"/>
            </a:solidFill>
            <a:prstDash val="solid"/>
            <a:headEnd type="none" w="sm" len="sm"/>
            <a:tailEnd type="none" w="sm" len="sm"/>
          </a:ln>
        </p:spPr>
      </p:sp>
      <p:sp>
        <p:nvSpPr>
          <p:cNvPr id="9" name="TextBox 9"/>
          <p:cNvSpPr txBox="1"/>
          <p:nvPr/>
        </p:nvSpPr>
        <p:spPr>
          <a:xfrm>
            <a:off x="1503284" y="2742759"/>
            <a:ext cx="11458718" cy="4351832"/>
          </a:xfrm>
          <a:prstGeom prst="rect">
            <a:avLst/>
          </a:prstGeom>
        </p:spPr>
        <p:txBody>
          <a:bodyPr lIns="0" tIns="0" rIns="0" bIns="0" rtlCol="0" anchor="t">
            <a:spAutoFit/>
          </a:bodyPr>
          <a:lstStyle/>
          <a:p>
            <a:pPr marL="970372" lvl="1" indent="-485186">
              <a:lnSpc>
                <a:spcPts val="6876"/>
              </a:lnSpc>
              <a:buFont typeface="Arial"/>
              <a:buChar char="•"/>
            </a:pPr>
            <a:r>
              <a:rPr lang="en-US" sz="4494" dirty="0">
                <a:solidFill>
                  <a:srgbClr val="E6C8A1"/>
                </a:solidFill>
                <a:latin typeface="Canva Sans 1 Bold"/>
              </a:rPr>
              <a:t>Growing industries and infrastructure</a:t>
            </a:r>
          </a:p>
          <a:p>
            <a:pPr marL="970372" lvl="1" indent="-485186">
              <a:lnSpc>
                <a:spcPts val="6876"/>
              </a:lnSpc>
              <a:buFont typeface="Arial"/>
              <a:buChar char="•"/>
            </a:pPr>
            <a:r>
              <a:rPr lang="en-US" sz="4494" dirty="0">
                <a:solidFill>
                  <a:srgbClr val="E6C8A1"/>
                </a:solidFill>
                <a:latin typeface="Canva Sans 1 Bold"/>
              </a:rPr>
              <a:t>Presence of business hubs</a:t>
            </a:r>
          </a:p>
          <a:p>
            <a:pPr marL="970372" lvl="1" indent="-485186">
              <a:lnSpc>
                <a:spcPts val="6876"/>
              </a:lnSpc>
              <a:buFont typeface="Arial"/>
              <a:buChar char="•"/>
            </a:pPr>
            <a:r>
              <a:rPr lang="en-US" sz="4494" dirty="0">
                <a:solidFill>
                  <a:srgbClr val="E6C8A1"/>
                </a:solidFill>
                <a:latin typeface="Canva Sans 1 Bold"/>
              </a:rPr>
              <a:t>Ongoing development</a:t>
            </a:r>
          </a:p>
          <a:p>
            <a:pPr marL="970372" lvl="1" indent="-485186">
              <a:lnSpc>
                <a:spcPts val="6876"/>
              </a:lnSpc>
              <a:buFont typeface="Arial"/>
              <a:buChar char="•"/>
            </a:pPr>
            <a:r>
              <a:rPr lang="en-US" sz="4494" dirty="0">
                <a:solidFill>
                  <a:srgbClr val="E6C8A1"/>
                </a:solidFill>
                <a:latin typeface="Canva Sans 1 Bold"/>
              </a:rPr>
              <a:t>Abundant growth potential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8763674" y="1594640"/>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AutoShape 5"/>
          <p:cNvSpPr/>
          <p:nvPr/>
        </p:nvSpPr>
        <p:spPr>
          <a:xfrm>
            <a:off x="1427144" y="1892137"/>
            <a:ext cx="6492240" cy="0"/>
          </a:xfrm>
          <a:prstGeom prst="line">
            <a:avLst/>
          </a:prstGeom>
          <a:ln w="38100" cap="flat">
            <a:solidFill>
              <a:srgbClr val="FFFFFF"/>
            </a:solidFill>
            <a:prstDash val="solid"/>
            <a:headEnd type="none" w="sm" len="sm"/>
            <a:tailEnd type="none" w="sm" len="sm"/>
          </a:ln>
        </p:spPr>
      </p:sp>
      <p:sp>
        <p:nvSpPr>
          <p:cNvPr id="6" name="AutoShape 6"/>
          <p:cNvSpPr/>
          <p:nvPr/>
        </p:nvSpPr>
        <p:spPr>
          <a:xfrm>
            <a:off x="10368616" y="1911187"/>
            <a:ext cx="6492240" cy="0"/>
          </a:xfrm>
          <a:prstGeom prst="line">
            <a:avLst/>
          </a:prstGeom>
          <a:ln w="38100" cap="flat">
            <a:solidFill>
              <a:srgbClr val="FFFFFF"/>
            </a:solidFill>
            <a:prstDash val="solid"/>
            <a:headEnd type="none" w="sm" len="sm"/>
            <a:tailEnd type="none" w="sm" len="sm"/>
          </a:ln>
        </p:spPr>
      </p:sp>
      <p:sp>
        <p:nvSpPr>
          <p:cNvPr id="7" name="Freeform 7"/>
          <p:cNvSpPr/>
          <p:nvPr/>
        </p:nvSpPr>
        <p:spPr>
          <a:xfrm>
            <a:off x="1783202" y="2408710"/>
            <a:ext cx="14721597" cy="6479891"/>
          </a:xfrm>
          <a:custGeom>
            <a:avLst/>
            <a:gdLst/>
            <a:ahLst/>
            <a:cxnLst/>
            <a:rect l="l" t="t" r="r" b="b"/>
            <a:pathLst>
              <a:path w="14721597" h="6479891">
                <a:moveTo>
                  <a:pt x="0" y="0"/>
                </a:moveTo>
                <a:lnTo>
                  <a:pt x="14721596" y="0"/>
                </a:lnTo>
                <a:lnTo>
                  <a:pt x="14721596" y="6479891"/>
                </a:lnTo>
                <a:lnTo>
                  <a:pt x="0" y="6479891"/>
                </a:lnTo>
                <a:lnTo>
                  <a:pt x="0" y="0"/>
                </a:lnTo>
                <a:close/>
              </a:path>
            </a:pathLst>
          </a:custGeom>
          <a:blipFill>
            <a:blip r:embed="rId2"/>
            <a:stretch>
              <a:fillRect/>
            </a:stretch>
          </a:blipFill>
        </p:spPr>
      </p:sp>
      <p:sp>
        <p:nvSpPr>
          <p:cNvPr id="8" name="TextBox 8"/>
          <p:cNvSpPr txBox="1"/>
          <p:nvPr/>
        </p:nvSpPr>
        <p:spPr>
          <a:xfrm>
            <a:off x="739207" y="152943"/>
            <a:ext cx="17548793" cy="1180465"/>
          </a:xfrm>
          <a:prstGeom prst="rect">
            <a:avLst/>
          </a:prstGeom>
        </p:spPr>
        <p:txBody>
          <a:bodyPr lIns="0" tIns="0" rIns="0" bIns="0" rtlCol="0" anchor="t">
            <a:spAutoFit/>
          </a:bodyPr>
          <a:lstStyle/>
          <a:p>
            <a:pPr algn="just">
              <a:lnSpc>
                <a:spcPts val="4759"/>
              </a:lnSpc>
            </a:pPr>
            <a:r>
              <a:rPr lang="en-US" sz="3399">
                <a:solidFill>
                  <a:srgbClr val="FFFBFB"/>
                </a:solidFill>
                <a:latin typeface="Canva Sans 1"/>
              </a:rPr>
              <a:t>Is there any relationship between district investments, vehicle sales and stamps revenue within the same district between FY 2021 &amp; 2022?</a:t>
            </a:r>
          </a:p>
        </p:txBody>
      </p:sp>
      <p:sp>
        <p:nvSpPr>
          <p:cNvPr id="9" name="TextBox 9"/>
          <p:cNvSpPr txBox="1"/>
          <p:nvPr/>
        </p:nvSpPr>
        <p:spPr>
          <a:xfrm>
            <a:off x="206604" y="179612"/>
            <a:ext cx="364182"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3</a:t>
            </a:r>
          </a:p>
        </p:txBody>
      </p:sp>
      <p:sp>
        <p:nvSpPr>
          <p:cNvPr id="10" name="TextBox 10"/>
          <p:cNvSpPr txBox="1"/>
          <p:nvPr/>
        </p:nvSpPr>
        <p:spPr>
          <a:xfrm>
            <a:off x="1649662" y="9191625"/>
            <a:ext cx="4370137" cy="580390"/>
          </a:xfrm>
          <a:prstGeom prst="rect">
            <a:avLst/>
          </a:prstGeom>
        </p:spPr>
        <p:txBody>
          <a:bodyPr wrap="square" lIns="0" tIns="0" rIns="0" bIns="0" rtlCol="0" anchor="t">
            <a:spAutoFit/>
          </a:bodyPr>
          <a:lstStyle/>
          <a:p>
            <a:pPr algn="ctr">
              <a:lnSpc>
                <a:spcPts val="4759"/>
              </a:lnSpc>
            </a:pPr>
            <a:r>
              <a:rPr lang="en-US" sz="3399" dirty="0">
                <a:solidFill>
                  <a:srgbClr val="E6C8A1"/>
                </a:solidFill>
                <a:latin typeface="Canva Sans 1"/>
              </a:rPr>
              <a:t>size -&gt; Investment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8763674" y="1594640"/>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AutoShape 5"/>
          <p:cNvSpPr/>
          <p:nvPr/>
        </p:nvSpPr>
        <p:spPr>
          <a:xfrm>
            <a:off x="1427144" y="1892137"/>
            <a:ext cx="6492240" cy="0"/>
          </a:xfrm>
          <a:prstGeom prst="line">
            <a:avLst/>
          </a:prstGeom>
          <a:ln w="38100" cap="flat">
            <a:solidFill>
              <a:srgbClr val="FFFFFF"/>
            </a:solidFill>
            <a:prstDash val="solid"/>
            <a:headEnd type="none" w="sm" len="sm"/>
            <a:tailEnd type="none" w="sm" len="sm"/>
          </a:ln>
        </p:spPr>
      </p:sp>
      <p:sp>
        <p:nvSpPr>
          <p:cNvPr id="6" name="AutoShape 6"/>
          <p:cNvSpPr/>
          <p:nvPr/>
        </p:nvSpPr>
        <p:spPr>
          <a:xfrm>
            <a:off x="10368616" y="1911187"/>
            <a:ext cx="6492240" cy="0"/>
          </a:xfrm>
          <a:prstGeom prst="line">
            <a:avLst/>
          </a:prstGeom>
          <a:ln w="38100" cap="flat">
            <a:solidFill>
              <a:srgbClr val="FFFFFF"/>
            </a:solidFill>
            <a:prstDash val="solid"/>
            <a:headEnd type="none" w="sm" len="sm"/>
            <a:tailEnd type="none" w="sm" len="sm"/>
          </a:ln>
        </p:spPr>
      </p:sp>
      <p:sp>
        <p:nvSpPr>
          <p:cNvPr id="7" name="Freeform 7"/>
          <p:cNvSpPr/>
          <p:nvPr/>
        </p:nvSpPr>
        <p:spPr>
          <a:xfrm>
            <a:off x="2272423" y="2713510"/>
            <a:ext cx="13566786" cy="5897399"/>
          </a:xfrm>
          <a:custGeom>
            <a:avLst/>
            <a:gdLst/>
            <a:ahLst/>
            <a:cxnLst/>
            <a:rect l="l" t="t" r="r" b="b"/>
            <a:pathLst>
              <a:path w="13566786" h="5897399">
                <a:moveTo>
                  <a:pt x="0" y="0"/>
                </a:moveTo>
                <a:lnTo>
                  <a:pt x="13566786" y="0"/>
                </a:lnTo>
                <a:lnTo>
                  <a:pt x="13566786" y="5897399"/>
                </a:lnTo>
                <a:lnTo>
                  <a:pt x="0" y="5897399"/>
                </a:lnTo>
                <a:lnTo>
                  <a:pt x="0" y="0"/>
                </a:lnTo>
                <a:close/>
              </a:path>
            </a:pathLst>
          </a:custGeom>
          <a:blipFill>
            <a:blip r:embed="rId2"/>
            <a:stretch>
              <a:fillRect/>
            </a:stretch>
          </a:blipFill>
        </p:spPr>
      </p:sp>
      <p:sp>
        <p:nvSpPr>
          <p:cNvPr id="8" name="TextBox 8"/>
          <p:cNvSpPr txBox="1"/>
          <p:nvPr/>
        </p:nvSpPr>
        <p:spPr>
          <a:xfrm>
            <a:off x="739207" y="152943"/>
            <a:ext cx="16880466" cy="1180465"/>
          </a:xfrm>
          <a:prstGeom prst="rect">
            <a:avLst/>
          </a:prstGeom>
        </p:spPr>
        <p:txBody>
          <a:bodyPr lIns="0" tIns="0" rIns="0" bIns="0" rtlCol="0" anchor="t">
            <a:spAutoFit/>
          </a:bodyPr>
          <a:lstStyle/>
          <a:p>
            <a:pPr algn="just">
              <a:lnSpc>
                <a:spcPts val="4759"/>
              </a:lnSpc>
            </a:pPr>
            <a:r>
              <a:rPr lang="en-US" sz="3399">
                <a:solidFill>
                  <a:srgbClr val="FFFBFB"/>
                </a:solidFill>
                <a:latin typeface="Canva Sans 1"/>
              </a:rPr>
              <a:t>Are there any particular sectors that have shown substantial investment in multiple districts between FY 2021 and 2022?</a:t>
            </a:r>
          </a:p>
        </p:txBody>
      </p:sp>
      <p:sp>
        <p:nvSpPr>
          <p:cNvPr id="9" name="TextBox 9"/>
          <p:cNvSpPr txBox="1"/>
          <p:nvPr/>
        </p:nvSpPr>
        <p:spPr>
          <a:xfrm>
            <a:off x="201246" y="179612"/>
            <a:ext cx="374898"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8763674" y="1594640"/>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AutoShape 5"/>
          <p:cNvSpPr/>
          <p:nvPr/>
        </p:nvSpPr>
        <p:spPr>
          <a:xfrm>
            <a:off x="1427144" y="1892137"/>
            <a:ext cx="6492240" cy="0"/>
          </a:xfrm>
          <a:prstGeom prst="line">
            <a:avLst/>
          </a:prstGeom>
          <a:ln w="38100" cap="flat">
            <a:solidFill>
              <a:srgbClr val="FFFFFF"/>
            </a:solidFill>
            <a:prstDash val="solid"/>
            <a:headEnd type="none" w="sm" len="sm"/>
            <a:tailEnd type="none" w="sm" len="sm"/>
          </a:ln>
        </p:spPr>
      </p:sp>
      <p:sp>
        <p:nvSpPr>
          <p:cNvPr id="6" name="AutoShape 6"/>
          <p:cNvSpPr/>
          <p:nvPr/>
        </p:nvSpPr>
        <p:spPr>
          <a:xfrm>
            <a:off x="10368616" y="1911187"/>
            <a:ext cx="6492240" cy="0"/>
          </a:xfrm>
          <a:prstGeom prst="line">
            <a:avLst/>
          </a:prstGeom>
          <a:ln w="38100" cap="flat">
            <a:solidFill>
              <a:srgbClr val="FFFFFF"/>
            </a:solidFill>
            <a:prstDash val="solid"/>
            <a:headEnd type="none" w="sm" len="sm"/>
            <a:tailEnd type="none" w="sm" len="sm"/>
          </a:ln>
        </p:spPr>
      </p:sp>
      <p:sp>
        <p:nvSpPr>
          <p:cNvPr id="7" name="Freeform 7"/>
          <p:cNvSpPr/>
          <p:nvPr/>
        </p:nvSpPr>
        <p:spPr>
          <a:xfrm>
            <a:off x="1938260" y="2713510"/>
            <a:ext cx="14235112" cy="6827044"/>
          </a:xfrm>
          <a:custGeom>
            <a:avLst/>
            <a:gdLst/>
            <a:ahLst/>
            <a:cxnLst/>
            <a:rect l="l" t="t" r="r" b="b"/>
            <a:pathLst>
              <a:path w="14235112" h="6827044">
                <a:moveTo>
                  <a:pt x="0" y="0"/>
                </a:moveTo>
                <a:lnTo>
                  <a:pt x="14235112" y="0"/>
                </a:lnTo>
                <a:lnTo>
                  <a:pt x="14235112" y="6827044"/>
                </a:lnTo>
                <a:lnTo>
                  <a:pt x="0" y="6827044"/>
                </a:lnTo>
                <a:lnTo>
                  <a:pt x="0" y="0"/>
                </a:lnTo>
                <a:close/>
              </a:path>
            </a:pathLst>
          </a:custGeom>
          <a:blipFill>
            <a:blip r:embed="rId2"/>
            <a:stretch>
              <a:fillRect/>
            </a:stretch>
          </a:blipFill>
        </p:spPr>
      </p:sp>
      <p:sp>
        <p:nvSpPr>
          <p:cNvPr id="8" name="TextBox 8"/>
          <p:cNvSpPr txBox="1"/>
          <p:nvPr/>
        </p:nvSpPr>
        <p:spPr>
          <a:xfrm>
            <a:off x="739207" y="152943"/>
            <a:ext cx="16880466" cy="1180465"/>
          </a:xfrm>
          <a:prstGeom prst="rect">
            <a:avLst/>
          </a:prstGeom>
        </p:spPr>
        <p:txBody>
          <a:bodyPr lIns="0" tIns="0" rIns="0" bIns="0" rtlCol="0" anchor="t">
            <a:spAutoFit/>
          </a:bodyPr>
          <a:lstStyle/>
          <a:p>
            <a:pPr algn="just">
              <a:lnSpc>
                <a:spcPts val="4759"/>
              </a:lnSpc>
            </a:pPr>
            <a:r>
              <a:rPr lang="en-US" sz="3399" dirty="0">
                <a:solidFill>
                  <a:srgbClr val="FFFBFB"/>
                </a:solidFill>
                <a:latin typeface="Canva Sans 1"/>
              </a:rPr>
              <a:t>Can we identify any seasonal patterns or cyclicality in the investment trends for specific sectors?</a:t>
            </a:r>
          </a:p>
        </p:txBody>
      </p:sp>
      <p:sp>
        <p:nvSpPr>
          <p:cNvPr id="9" name="TextBox 9"/>
          <p:cNvSpPr txBox="1"/>
          <p:nvPr/>
        </p:nvSpPr>
        <p:spPr>
          <a:xfrm>
            <a:off x="204297" y="179612"/>
            <a:ext cx="368796"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8763674" y="1028700"/>
            <a:ext cx="584283" cy="556895"/>
            <a:chOff x="0" y="0"/>
            <a:chExt cx="812800" cy="774700"/>
          </a:xfrm>
        </p:grpSpPr>
        <p:sp>
          <p:nvSpPr>
            <p:cNvPr id="3" name="Freeform 3"/>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 name="TextBox 4"/>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5" name="AutoShape 5"/>
          <p:cNvSpPr/>
          <p:nvPr/>
        </p:nvSpPr>
        <p:spPr>
          <a:xfrm>
            <a:off x="1427144" y="1326198"/>
            <a:ext cx="6492240" cy="0"/>
          </a:xfrm>
          <a:prstGeom prst="line">
            <a:avLst/>
          </a:prstGeom>
          <a:ln w="38100" cap="flat">
            <a:solidFill>
              <a:srgbClr val="FFFFFF"/>
            </a:solidFill>
            <a:prstDash val="solid"/>
            <a:headEnd type="none" w="sm" len="sm"/>
            <a:tailEnd type="none" w="sm" len="sm"/>
          </a:ln>
        </p:spPr>
      </p:sp>
      <p:sp>
        <p:nvSpPr>
          <p:cNvPr id="6" name="AutoShape 6"/>
          <p:cNvSpPr/>
          <p:nvPr/>
        </p:nvSpPr>
        <p:spPr>
          <a:xfrm>
            <a:off x="10368616" y="1345248"/>
            <a:ext cx="6492240" cy="0"/>
          </a:xfrm>
          <a:prstGeom prst="line">
            <a:avLst/>
          </a:prstGeom>
          <a:ln w="38100" cap="flat">
            <a:solidFill>
              <a:srgbClr val="FFFFFF"/>
            </a:solidFill>
            <a:prstDash val="solid"/>
            <a:headEnd type="none" w="sm" len="sm"/>
            <a:tailEnd type="none" w="sm" len="sm"/>
          </a:ln>
        </p:spPr>
      </p:sp>
      <p:sp>
        <p:nvSpPr>
          <p:cNvPr id="7" name="TextBox 7"/>
          <p:cNvSpPr txBox="1"/>
          <p:nvPr/>
        </p:nvSpPr>
        <p:spPr>
          <a:xfrm>
            <a:off x="739207" y="162468"/>
            <a:ext cx="16880466" cy="587375"/>
          </a:xfrm>
          <a:prstGeom prst="rect">
            <a:avLst/>
          </a:prstGeom>
        </p:spPr>
        <p:txBody>
          <a:bodyPr lIns="0" tIns="0" rIns="0" bIns="0" rtlCol="0" anchor="t">
            <a:spAutoFit/>
          </a:bodyPr>
          <a:lstStyle/>
          <a:p>
            <a:pPr algn="just">
              <a:lnSpc>
                <a:spcPts val="4899"/>
              </a:lnSpc>
            </a:pPr>
            <a:r>
              <a:rPr lang="en-US" sz="3499">
                <a:solidFill>
                  <a:srgbClr val="FFFBFB"/>
                </a:solidFill>
                <a:latin typeface="Canva Sans 1"/>
              </a:rPr>
              <a:t>Do certain sectors experience higher investments during particular months?</a:t>
            </a:r>
          </a:p>
        </p:txBody>
      </p:sp>
      <p:sp>
        <p:nvSpPr>
          <p:cNvPr id="8" name="TextBox 8"/>
          <p:cNvSpPr txBox="1"/>
          <p:nvPr/>
        </p:nvSpPr>
        <p:spPr>
          <a:xfrm>
            <a:off x="198865" y="189137"/>
            <a:ext cx="379661" cy="587375"/>
          </a:xfrm>
          <a:prstGeom prst="rect">
            <a:avLst/>
          </a:prstGeom>
        </p:spPr>
        <p:txBody>
          <a:bodyPr lIns="0" tIns="0" rIns="0" bIns="0" rtlCol="0" anchor="t">
            <a:spAutoFit/>
          </a:bodyPr>
          <a:lstStyle/>
          <a:p>
            <a:pPr algn="ctr">
              <a:lnSpc>
                <a:spcPts val="4899"/>
              </a:lnSpc>
            </a:pPr>
            <a:r>
              <a:rPr lang="en-US" sz="3499">
                <a:solidFill>
                  <a:srgbClr val="FFFBFB"/>
                </a:solidFill>
                <a:latin typeface="Canva Sans 1"/>
              </a:rPr>
              <a:t>5.</a:t>
            </a:r>
          </a:p>
        </p:txBody>
      </p:sp>
      <p:sp>
        <p:nvSpPr>
          <p:cNvPr id="9" name="TextBox 9"/>
          <p:cNvSpPr txBox="1"/>
          <p:nvPr/>
        </p:nvSpPr>
        <p:spPr>
          <a:xfrm>
            <a:off x="1028700" y="2109470"/>
            <a:ext cx="16230600" cy="7579330"/>
          </a:xfrm>
          <a:prstGeom prst="rect">
            <a:avLst/>
          </a:prstGeom>
        </p:spPr>
        <p:txBody>
          <a:bodyPr lIns="0" tIns="0" rIns="0" bIns="0" rtlCol="0" anchor="t">
            <a:spAutoFit/>
          </a:bodyPr>
          <a:lstStyle/>
          <a:p>
            <a:pPr marL="669547" lvl="1" indent="-334773" algn="just">
              <a:lnSpc>
                <a:spcPts val="4341"/>
              </a:lnSpc>
              <a:buFont typeface="Arial"/>
              <a:buChar char="•"/>
            </a:pPr>
            <a:r>
              <a:rPr lang="en-US" sz="3101" dirty="0">
                <a:solidFill>
                  <a:srgbClr val="FFFBFB"/>
                </a:solidFill>
                <a:latin typeface="Canva Sans 1 Bold"/>
              </a:rPr>
              <a:t>Real Estate, Industrial Parks, and IT Buildings</a:t>
            </a:r>
            <a:r>
              <a:rPr lang="en-US" sz="3101" dirty="0">
                <a:solidFill>
                  <a:srgbClr val="FFFBFB"/>
                </a:solidFill>
                <a:latin typeface="Canva Sans 1"/>
              </a:rPr>
              <a:t> see higher investments in</a:t>
            </a:r>
            <a:r>
              <a:rPr lang="en-US" sz="3101" dirty="0">
                <a:solidFill>
                  <a:srgbClr val="C1FF72"/>
                </a:solidFill>
                <a:latin typeface="Canva Sans 1 Bold"/>
              </a:rPr>
              <a:t> February</a:t>
            </a:r>
            <a:r>
              <a:rPr lang="en-US" sz="3101" dirty="0">
                <a:solidFill>
                  <a:srgbClr val="FFFBFB"/>
                </a:solidFill>
                <a:latin typeface="Canva Sans 1"/>
              </a:rPr>
              <a:t> due to favorable government policies, tax incentives, and project timelines converging during this time, making it an opportune period for investors.</a:t>
            </a:r>
          </a:p>
          <a:p>
            <a:pPr algn="just">
              <a:lnSpc>
                <a:spcPts val="4341"/>
              </a:lnSpc>
            </a:pPr>
            <a:endParaRPr lang="en-US" sz="3101" dirty="0">
              <a:solidFill>
                <a:srgbClr val="FFFBFB"/>
              </a:solidFill>
              <a:latin typeface="Canva Sans 1"/>
            </a:endParaRPr>
          </a:p>
          <a:p>
            <a:pPr marL="669547" lvl="1" indent="-334773" algn="just">
              <a:lnSpc>
                <a:spcPts val="4341"/>
              </a:lnSpc>
              <a:buFont typeface="Arial"/>
              <a:buChar char="•"/>
            </a:pPr>
            <a:r>
              <a:rPr lang="en-US" sz="3101" dirty="0">
                <a:solidFill>
                  <a:srgbClr val="FFFBFB"/>
                </a:solidFill>
                <a:latin typeface="Canva Sans 1 Bold"/>
              </a:rPr>
              <a:t>Fertilizers, both organic and inorganic, pesticides, and insecticide</a:t>
            </a:r>
            <a:r>
              <a:rPr lang="en-US" sz="3101" dirty="0">
                <a:solidFill>
                  <a:srgbClr val="FFFBFB"/>
                </a:solidFill>
                <a:latin typeface="Canva Sans 1"/>
              </a:rPr>
              <a:t>s sector often experience higher investments in </a:t>
            </a:r>
            <a:r>
              <a:rPr lang="en-US" sz="3101" dirty="0">
                <a:solidFill>
                  <a:srgbClr val="C1FF72"/>
                </a:solidFill>
                <a:latin typeface="Canva Sans 1 Bold"/>
              </a:rPr>
              <a:t>December</a:t>
            </a:r>
            <a:r>
              <a:rPr lang="en-US" sz="3101" dirty="0">
                <a:solidFill>
                  <a:srgbClr val="FFFBFB"/>
                </a:solidFill>
                <a:latin typeface="Canva Sans 1"/>
              </a:rPr>
              <a:t> due to the winter cropping season and the need for agricultural inputs to prepare for the upcoming planting season in early spring.</a:t>
            </a:r>
          </a:p>
          <a:p>
            <a:pPr algn="just">
              <a:lnSpc>
                <a:spcPts val="4341"/>
              </a:lnSpc>
            </a:pPr>
            <a:endParaRPr lang="en-US" sz="3101" dirty="0">
              <a:solidFill>
                <a:srgbClr val="FFFBFB"/>
              </a:solidFill>
              <a:latin typeface="Canva Sans 1"/>
            </a:endParaRPr>
          </a:p>
          <a:p>
            <a:pPr marL="669547" lvl="1" indent="-334773" algn="just">
              <a:lnSpc>
                <a:spcPts val="4341"/>
              </a:lnSpc>
              <a:buFont typeface="Arial"/>
              <a:buChar char="•"/>
            </a:pPr>
            <a:r>
              <a:rPr lang="en-US" sz="3101" dirty="0">
                <a:solidFill>
                  <a:srgbClr val="FFFBFB"/>
                </a:solidFill>
                <a:latin typeface="Canva Sans 1"/>
              </a:rPr>
              <a:t>The </a:t>
            </a:r>
            <a:r>
              <a:rPr lang="en-US" sz="3101" dirty="0">
                <a:solidFill>
                  <a:srgbClr val="FFFBFB"/>
                </a:solidFill>
                <a:latin typeface="Canva Sans 1 Bold"/>
              </a:rPr>
              <a:t>beverage</a:t>
            </a:r>
            <a:r>
              <a:rPr lang="en-US" sz="3101" dirty="0">
                <a:solidFill>
                  <a:srgbClr val="FFFBFB"/>
                </a:solidFill>
                <a:latin typeface="Canva Sans 1"/>
              </a:rPr>
              <a:t> sector in Telangana tends to have higher investments in </a:t>
            </a:r>
            <a:r>
              <a:rPr lang="en-US" sz="3101" dirty="0">
                <a:solidFill>
                  <a:srgbClr val="C1FF72"/>
                </a:solidFill>
                <a:latin typeface="Canva Sans 1 Bold"/>
              </a:rPr>
              <a:t>January, February, May, November, and December</a:t>
            </a:r>
            <a:r>
              <a:rPr lang="en-US" sz="3101" dirty="0">
                <a:solidFill>
                  <a:srgbClr val="FFFBFB"/>
                </a:solidFill>
                <a:latin typeface="Canva Sans 1"/>
              </a:rPr>
              <a:t> because these months coincide with various festivals, holiday seasons, and increased demand for beverages. During these periods, people often celebrate and consume drinks more, leading to increased production and investment in the industry to meet the rising demand.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subTnLst>
                                    <p:animClr clrSpc="rgb" dir="cw">
                                      <p:cBhvr override="childStyle">
                                        <p:cTn dur="1" fill="hold" display="0" masterRel="nextClick" afterEffect="1"/>
                                        <p:tgtEl>
                                          <p:spTgt spid="9">
                                            <p:txEl>
                                              <p:pRg st="0" end="0"/>
                                            </p:txEl>
                                          </p:spTgt>
                                        </p:tgtEl>
                                        <p:attrNameLst>
                                          <p:attrName>ppt_c</p:attrName>
                                        </p:attrNameLst>
                                      </p:cBhvr>
                                      <p:to>
                                        <a:srgbClr val="808080"/>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subTnLst>
                                    <p:animClr clrSpc="rgb" dir="cw">
                                      <p:cBhvr override="childStyle">
                                        <p:cTn dur="1" fill="hold" display="0" masterRel="nextClick" afterEffect="1"/>
                                        <p:tgtEl>
                                          <p:spTgt spid="9">
                                            <p:txEl>
                                              <p:pRg st="2" end="2"/>
                                            </p:txEl>
                                          </p:spTgt>
                                        </p:tgtEl>
                                        <p:attrNameLst>
                                          <p:attrName>ppt_c</p:attrName>
                                        </p:attrNameLst>
                                      </p:cBhvr>
                                      <p:to>
                                        <a:srgbClr val="808080"/>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550799" cy="10287000"/>
            <a:chOff x="0" y="0"/>
            <a:chExt cx="408441" cy="2709333"/>
          </a:xfrm>
        </p:grpSpPr>
        <p:sp>
          <p:nvSpPr>
            <p:cNvPr id="3" name="Freeform 3"/>
            <p:cNvSpPr/>
            <p:nvPr/>
          </p:nvSpPr>
          <p:spPr>
            <a:xfrm>
              <a:off x="0" y="0"/>
              <a:ext cx="408441" cy="2709333"/>
            </a:xfrm>
            <a:custGeom>
              <a:avLst/>
              <a:gdLst/>
              <a:ahLst/>
              <a:cxnLst/>
              <a:rect l="l" t="t" r="r" b="b"/>
              <a:pathLst>
                <a:path w="408441" h="2709333">
                  <a:moveTo>
                    <a:pt x="0" y="0"/>
                  </a:moveTo>
                  <a:lnTo>
                    <a:pt x="408441" y="0"/>
                  </a:lnTo>
                  <a:lnTo>
                    <a:pt x="408441" y="2709333"/>
                  </a:lnTo>
                  <a:lnTo>
                    <a:pt x="0" y="2709333"/>
                  </a:lnTo>
                  <a:close/>
                </a:path>
              </a:pathLst>
            </a:custGeom>
            <a:solidFill>
              <a:srgbClr val="150D16"/>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7948126" y="2751751"/>
            <a:ext cx="2391749" cy="2391749"/>
          </a:xfrm>
          <a:custGeom>
            <a:avLst/>
            <a:gdLst/>
            <a:ahLst/>
            <a:cxnLst/>
            <a:rect l="l" t="t" r="r" b="b"/>
            <a:pathLst>
              <a:path w="2391749" h="2391749">
                <a:moveTo>
                  <a:pt x="0" y="0"/>
                </a:moveTo>
                <a:lnTo>
                  <a:pt x="2391748" y="0"/>
                </a:lnTo>
                <a:lnTo>
                  <a:pt x="2391748" y="2391749"/>
                </a:lnTo>
                <a:lnTo>
                  <a:pt x="0" y="2391749"/>
                </a:lnTo>
                <a:lnTo>
                  <a:pt x="0" y="0"/>
                </a:lnTo>
                <a:close/>
              </a:path>
            </a:pathLst>
          </a:custGeom>
          <a:blipFill>
            <a:blip r:embed="rId2"/>
            <a:stretch>
              <a:fillRect/>
            </a:stretch>
          </a:blipFill>
        </p:spPr>
      </p:sp>
      <p:sp>
        <p:nvSpPr>
          <p:cNvPr id="6" name="TextBox 6"/>
          <p:cNvSpPr txBox="1"/>
          <p:nvPr/>
        </p:nvSpPr>
        <p:spPr>
          <a:xfrm rot="-5400000">
            <a:off x="-3222055" y="4711700"/>
            <a:ext cx="7890135" cy="863600"/>
          </a:xfrm>
          <a:prstGeom prst="rect">
            <a:avLst/>
          </a:prstGeom>
        </p:spPr>
        <p:txBody>
          <a:bodyPr lIns="0" tIns="0" rIns="0" bIns="0" rtlCol="0" anchor="t">
            <a:spAutoFit/>
          </a:bodyPr>
          <a:lstStyle/>
          <a:p>
            <a:pPr algn="ctr">
              <a:lnSpc>
                <a:spcPts val="7000"/>
              </a:lnSpc>
            </a:pPr>
            <a:r>
              <a:rPr lang="en-US" sz="5000">
                <a:solidFill>
                  <a:srgbClr val="E6C8A1"/>
                </a:solidFill>
                <a:latin typeface="Canva Sans 1 Bold"/>
              </a:rPr>
              <a:t>Questions &amp; Findings</a:t>
            </a:r>
          </a:p>
        </p:txBody>
      </p:sp>
      <p:sp>
        <p:nvSpPr>
          <p:cNvPr id="7" name="TextBox 7"/>
          <p:cNvSpPr txBox="1"/>
          <p:nvPr/>
        </p:nvSpPr>
        <p:spPr>
          <a:xfrm>
            <a:off x="2841149" y="5526976"/>
            <a:ext cx="12605702" cy="1331103"/>
          </a:xfrm>
          <a:prstGeom prst="rect">
            <a:avLst/>
          </a:prstGeom>
        </p:spPr>
        <p:txBody>
          <a:bodyPr lIns="0" tIns="0" rIns="0" bIns="0" rtlCol="0" anchor="t">
            <a:spAutoFit/>
          </a:bodyPr>
          <a:lstStyle/>
          <a:p>
            <a:pPr algn="ctr">
              <a:lnSpc>
                <a:spcPts val="10838"/>
              </a:lnSpc>
            </a:pPr>
            <a:r>
              <a:rPr lang="en-US" sz="7741">
                <a:solidFill>
                  <a:srgbClr val="B9E184"/>
                </a:solidFill>
                <a:latin typeface="Canva Sans 1 Bold"/>
              </a:rPr>
              <a:t>MORE RESEARCH</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Freeform 2"/>
          <p:cNvSpPr/>
          <p:nvPr/>
        </p:nvSpPr>
        <p:spPr>
          <a:xfrm>
            <a:off x="3661443" y="2411844"/>
            <a:ext cx="11321946" cy="6414700"/>
          </a:xfrm>
          <a:custGeom>
            <a:avLst/>
            <a:gdLst/>
            <a:ahLst/>
            <a:cxnLst/>
            <a:rect l="l" t="t" r="r" b="b"/>
            <a:pathLst>
              <a:path w="11321946" h="6414700">
                <a:moveTo>
                  <a:pt x="0" y="0"/>
                </a:moveTo>
                <a:lnTo>
                  <a:pt x="11321947" y="0"/>
                </a:lnTo>
                <a:lnTo>
                  <a:pt x="11321947" y="6414701"/>
                </a:lnTo>
                <a:lnTo>
                  <a:pt x="0" y="6414701"/>
                </a:lnTo>
                <a:lnTo>
                  <a:pt x="0" y="0"/>
                </a:lnTo>
                <a:close/>
              </a:path>
            </a:pathLst>
          </a:custGeom>
          <a:blipFill>
            <a:blip r:embed="rId2"/>
            <a:stretch>
              <a:fillRect/>
            </a:stretch>
          </a:blipFill>
        </p:spPr>
      </p:sp>
      <p:sp>
        <p:nvSpPr>
          <p:cNvPr id="3" name="TextBox 3"/>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What are the top 5 districts to buy commercial properties in Telangana? Justify your answer</a:t>
            </a:r>
          </a:p>
        </p:txBody>
      </p:sp>
      <p:sp>
        <p:nvSpPr>
          <p:cNvPr id="4" name="TextBox 4"/>
          <p:cNvSpPr txBox="1"/>
          <p:nvPr/>
        </p:nvSpPr>
        <p:spPr>
          <a:xfrm>
            <a:off x="216948" y="179612"/>
            <a:ext cx="343495"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TextBox 2"/>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dirty="0">
                <a:solidFill>
                  <a:srgbClr val="FFFBFB"/>
                </a:solidFill>
                <a:latin typeface="Canva Sans 1"/>
              </a:rPr>
              <a:t>What are the top 5 districts to buy commercial properties in Telangana? </a:t>
            </a:r>
            <a:r>
              <a:rPr lang="en-US" sz="3399" dirty="0">
                <a:solidFill>
                  <a:srgbClr val="FFFF00"/>
                </a:solidFill>
                <a:latin typeface="Canva Sans 1"/>
              </a:rPr>
              <a:t>Justify</a:t>
            </a:r>
            <a:r>
              <a:rPr lang="en-US" sz="3399" dirty="0">
                <a:solidFill>
                  <a:srgbClr val="FFFBFB"/>
                </a:solidFill>
                <a:latin typeface="Canva Sans 1"/>
              </a:rPr>
              <a:t> your answer</a:t>
            </a:r>
          </a:p>
        </p:txBody>
      </p:sp>
      <p:sp>
        <p:nvSpPr>
          <p:cNvPr id="3" name="TextBox 3"/>
          <p:cNvSpPr txBox="1"/>
          <p:nvPr/>
        </p:nvSpPr>
        <p:spPr>
          <a:xfrm>
            <a:off x="216948" y="179612"/>
            <a:ext cx="343495"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1</a:t>
            </a:r>
          </a:p>
        </p:txBody>
      </p:sp>
      <p:sp>
        <p:nvSpPr>
          <p:cNvPr id="4" name="TextBox 4"/>
          <p:cNvSpPr txBox="1"/>
          <p:nvPr/>
        </p:nvSpPr>
        <p:spPr>
          <a:xfrm>
            <a:off x="713666" y="2568244"/>
            <a:ext cx="16805347" cy="6041324"/>
          </a:xfrm>
          <a:prstGeom prst="rect">
            <a:avLst/>
          </a:prstGeom>
        </p:spPr>
        <p:txBody>
          <a:bodyPr lIns="0" tIns="0" rIns="0" bIns="0" rtlCol="0" anchor="t">
            <a:spAutoFit/>
          </a:bodyPr>
          <a:lstStyle/>
          <a:p>
            <a:pPr marL="749630" lvl="1" indent="-374815">
              <a:lnSpc>
                <a:spcPts val="5347"/>
              </a:lnSpc>
              <a:buFont typeface="Arial"/>
              <a:buChar char="•"/>
            </a:pPr>
            <a:r>
              <a:rPr lang="en-US" sz="3472" dirty="0">
                <a:solidFill>
                  <a:srgbClr val="D9D9D9"/>
                </a:solidFill>
                <a:latin typeface="Canva Sans 1 Bold"/>
              </a:rPr>
              <a:t>Close to Urban Centers </a:t>
            </a:r>
            <a:r>
              <a:rPr lang="en-US" sz="3472" dirty="0">
                <a:solidFill>
                  <a:srgbClr val="C1FF72"/>
                </a:solidFill>
                <a:latin typeface="Canva Sans 1"/>
              </a:rPr>
              <a:t>- These districts are near big cities like Hyderabad, which is good for business.</a:t>
            </a:r>
          </a:p>
          <a:p>
            <a:pPr marL="749630" lvl="1" indent="-374815">
              <a:lnSpc>
                <a:spcPts val="5347"/>
              </a:lnSpc>
              <a:buFont typeface="Arial"/>
              <a:buChar char="•"/>
            </a:pPr>
            <a:r>
              <a:rPr lang="en-US" sz="3472" dirty="0">
                <a:solidFill>
                  <a:srgbClr val="D9D9D9"/>
                </a:solidFill>
                <a:latin typeface="Canva Sans 1 Bold"/>
              </a:rPr>
              <a:t>Better Infrastructure</a:t>
            </a:r>
            <a:r>
              <a:rPr lang="en-US" sz="3472" dirty="0">
                <a:solidFill>
                  <a:srgbClr val="C1FF72"/>
                </a:solidFill>
                <a:latin typeface="Canva Sans 1"/>
              </a:rPr>
              <a:t> - They have good roads and facilities for businesses.</a:t>
            </a:r>
          </a:p>
          <a:p>
            <a:pPr marL="749630" lvl="1" indent="-374815">
              <a:lnSpc>
                <a:spcPts val="5347"/>
              </a:lnSpc>
              <a:buFont typeface="Arial"/>
              <a:buChar char="•"/>
            </a:pPr>
            <a:r>
              <a:rPr lang="en-US" sz="3472" dirty="0">
                <a:solidFill>
                  <a:srgbClr val="D9D9D9"/>
                </a:solidFill>
                <a:latin typeface="Canva Sans 1 Bold"/>
              </a:rPr>
              <a:t>Growth Opportunitie</a:t>
            </a:r>
            <a:r>
              <a:rPr lang="en-US" sz="3472" dirty="0">
                <a:solidFill>
                  <a:srgbClr val="C1FF72"/>
                </a:solidFill>
                <a:latin typeface="Canva Sans 1"/>
              </a:rPr>
              <a:t>s - The economy is growing, which is great for companies.</a:t>
            </a:r>
          </a:p>
          <a:p>
            <a:pPr marL="749630" lvl="1" indent="-374815">
              <a:lnSpc>
                <a:spcPts val="5347"/>
              </a:lnSpc>
              <a:buFont typeface="Arial"/>
              <a:buChar char="•"/>
            </a:pPr>
            <a:r>
              <a:rPr lang="en-US" sz="3472" dirty="0">
                <a:solidFill>
                  <a:srgbClr val="D9D9D9"/>
                </a:solidFill>
                <a:latin typeface="Canva Sans 1 Bold"/>
              </a:rPr>
              <a:t>Skilled Workers</a:t>
            </a:r>
            <a:r>
              <a:rPr lang="en-US" sz="3472" dirty="0">
                <a:solidFill>
                  <a:srgbClr val="C1FF72"/>
                </a:solidFill>
                <a:latin typeface="Canva Sans 1"/>
              </a:rPr>
              <a:t> - There are skilled workers available for businesses.</a:t>
            </a:r>
          </a:p>
          <a:p>
            <a:pPr marL="749630" lvl="1" indent="-374815">
              <a:lnSpc>
                <a:spcPts val="5347"/>
              </a:lnSpc>
              <a:buFont typeface="Arial"/>
              <a:buChar char="•"/>
            </a:pPr>
            <a:r>
              <a:rPr lang="en-US" sz="3472" dirty="0">
                <a:solidFill>
                  <a:srgbClr val="D9D9D9"/>
                </a:solidFill>
                <a:latin typeface="Canva Sans 1 Bold"/>
              </a:rPr>
              <a:t>Property Value</a:t>
            </a:r>
            <a:r>
              <a:rPr lang="en-US" sz="3472" dirty="0">
                <a:solidFill>
                  <a:srgbClr val="C1FF72"/>
                </a:solidFill>
                <a:latin typeface="Canva Sans 1"/>
              </a:rPr>
              <a:t> - The properties can go up in value, making them a good investment.</a:t>
            </a:r>
          </a:p>
          <a:p>
            <a:pPr>
              <a:lnSpc>
                <a:spcPts val="5347"/>
              </a:lnSpc>
            </a:pPr>
            <a:endParaRPr lang="en-US" sz="3472" dirty="0">
              <a:solidFill>
                <a:srgbClr val="C1FF72"/>
              </a:solidFill>
              <a:latin typeface="Canva Sans 1"/>
            </a:endParaRPr>
          </a:p>
        </p:txBody>
      </p:sp>
      <p:sp>
        <p:nvSpPr>
          <p:cNvPr id="5" name="AutoShape 5"/>
          <p:cNvSpPr/>
          <p:nvPr/>
        </p:nvSpPr>
        <p:spPr>
          <a:xfrm>
            <a:off x="1622997" y="1935829"/>
            <a:ext cx="6492240" cy="0"/>
          </a:xfrm>
          <a:prstGeom prst="line">
            <a:avLst/>
          </a:prstGeom>
          <a:ln w="38100" cap="flat">
            <a:solidFill>
              <a:srgbClr val="FFFFFF"/>
            </a:solidFill>
            <a:prstDash val="solid"/>
            <a:headEnd type="none" w="sm" len="sm"/>
            <a:tailEnd type="none" w="sm" len="sm"/>
          </a:ln>
        </p:spPr>
      </p:sp>
      <p:sp>
        <p:nvSpPr>
          <p:cNvPr id="6" name="AutoShape 6"/>
          <p:cNvSpPr/>
          <p:nvPr/>
        </p:nvSpPr>
        <p:spPr>
          <a:xfrm>
            <a:off x="9933142" y="1935829"/>
            <a:ext cx="6492240" cy="0"/>
          </a:xfrm>
          <a:prstGeom prst="line">
            <a:avLst/>
          </a:prstGeom>
          <a:ln w="38100" cap="flat">
            <a:solidFill>
              <a:srgbClr val="FFFFFF"/>
            </a:solidFill>
            <a:prstDash val="solid"/>
            <a:headEnd type="none" w="sm" len="sm"/>
            <a:tailEnd type="none" w="sm" len="sm"/>
          </a:ln>
        </p:spPr>
      </p:sp>
      <p:grpSp>
        <p:nvGrpSpPr>
          <p:cNvPr id="7" name="Group 7"/>
          <p:cNvGrpSpPr/>
          <p:nvPr/>
        </p:nvGrpSpPr>
        <p:grpSpPr>
          <a:xfrm>
            <a:off x="8732048" y="1638331"/>
            <a:ext cx="584283" cy="556895"/>
            <a:chOff x="0" y="0"/>
            <a:chExt cx="812800" cy="774700"/>
          </a:xfrm>
        </p:grpSpPr>
        <p:sp>
          <p:nvSpPr>
            <p:cNvPr id="8" name="Freeform 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9" name="TextBox 9"/>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subTnLst>
                                    <p:animClr clrSpc="rgb" dir="cw">
                                      <p:cBhvr override="childStyle">
                                        <p:cTn dur="1" fill="hold" display="0" masterRel="nextClick" afterEffect="1"/>
                                        <p:tgtEl>
                                          <p:spTgt spid="4">
                                            <p:txEl>
                                              <p:pRg st="0" end="0"/>
                                            </p:txEl>
                                          </p:spTgt>
                                        </p:tgtEl>
                                        <p:attrNameLst>
                                          <p:attrName>ppt_c</p:attrName>
                                        </p:attrNameLst>
                                      </p:cBhvr>
                                      <p:to>
                                        <a:srgbClr val="808080"/>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808080"/>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subTnLst>
                                    <p:animClr clrSpc="rgb" dir="cw">
                                      <p:cBhvr override="childStyle">
                                        <p:cTn dur="1" fill="hold" display="0" masterRel="nextClick" afterEffect="1"/>
                                        <p:tgtEl>
                                          <p:spTgt spid="4">
                                            <p:txEl>
                                              <p:pRg st="2" end="2"/>
                                            </p:txEl>
                                          </p:spTgt>
                                        </p:tgtEl>
                                        <p:attrNameLst>
                                          <p:attrName>ppt_c</p:attrName>
                                        </p:attrNameLst>
                                      </p:cBhvr>
                                      <p:to>
                                        <a:srgbClr val="808080"/>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subTnLst>
                                    <p:animClr clrSpc="rgb" dir="cw">
                                      <p:cBhvr override="childStyle">
                                        <p:cTn dur="1" fill="hold" display="0" masterRel="nextClick" afterEffect="1"/>
                                        <p:tgtEl>
                                          <p:spTgt spid="4">
                                            <p:txEl>
                                              <p:pRg st="3" end="3"/>
                                            </p:txEl>
                                          </p:spTgt>
                                        </p:tgtEl>
                                        <p:attrNameLst>
                                          <p:attrName>ppt_c</p:attrName>
                                        </p:attrNameLst>
                                      </p:cBhvr>
                                      <p:to>
                                        <a:srgbClr val="808080"/>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013836" y="1028700"/>
            <a:ext cx="19354610" cy="2258023"/>
            <a:chOff x="0" y="0"/>
            <a:chExt cx="1876002" cy="218865"/>
          </a:xfrm>
        </p:grpSpPr>
        <p:sp>
          <p:nvSpPr>
            <p:cNvPr id="4" name="Freeform 4"/>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33333"/>
            </a:solidFill>
            <a:ln cap="sq">
              <a:noFill/>
              <a:prstDash val="solid"/>
              <a:miter/>
            </a:ln>
          </p:spPr>
        </p:sp>
        <p:sp>
          <p:nvSpPr>
            <p:cNvPr id="5" name="TextBox 5"/>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9" name="TextBox 9"/>
          <p:cNvSpPr txBox="1"/>
          <p:nvPr/>
        </p:nvSpPr>
        <p:spPr>
          <a:xfrm>
            <a:off x="1219200" y="4167202"/>
            <a:ext cx="7816701" cy="4431983"/>
          </a:xfrm>
          <a:prstGeom prst="rect">
            <a:avLst/>
          </a:prstGeom>
        </p:spPr>
        <p:txBody>
          <a:bodyPr wrap="square" lIns="0" tIns="0" rIns="0" bIns="0" rtlCol="0" anchor="t">
            <a:spAutoFit/>
          </a:bodyPr>
          <a:lstStyle/>
          <a:p>
            <a:pPr marL="342900" lvl="0" indent="-342900">
              <a:lnSpc>
                <a:spcPts val="2912"/>
              </a:lnSpc>
              <a:spcBef>
                <a:spcPct val="0"/>
              </a:spcBef>
              <a:buSzPct val="100000"/>
              <a:buFont typeface="Wingdings" panose="05000000000000000000" pitchFamily="2" charset="2"/>
              <a:buChar char="ü"/>
            </a:pPr>
            <a:r>
              <a:rPr lang="en-US" sz="2110" spc="206" dirty="0">
                <a:solidFill>
                  <a:srgbClr val="231F20"/>
                </a:solidFill>
                <a:latin typeface="Open Sauce"/>
              </a:rPr>
              <a:t>To conduct a comprehensive data analysis to evaluate Telangana's performance across various sectors</a:t>
            </a:r>
          </a:p>
          <a:p>
            <a:pPr marL="342900" lvl="0" indent="-342900">
              <a:lnSpc>
                <a:spcPts val="2912"/>
              </a:lnSpc>
              <a:spcBef>
                <a:spcPct val="0"/>
              </a:spcBef>
              <a:buSzPct val="200000"/>
              <a:buFont typeface="Arial" panose="020B0604020202020204" pitchFamily="34" charset="0"/>
              <a:buChar char="•"/>
            </a:pPr>
            <a:endParaRPr lang="en-US" sz="2110" spc="206" dirty="0">
              <a:solidFill>
                <a:srgbClr val="231F20"/>
              </a:solidFill>
              <a:latin typeface="Open Sauce"/>
            </a:endParaRPr>
          </a:p>
          <a:p>
            <a:pPr marL="342900" indent="-342900">
              <a:lnSpc>
                <a:spcPts val="2912"/>
              </a:lnSpc>
              <a:spcBef>
                <a:spcPct val="0"/>
              </a:spcBef>
              <a:buSzPct val="100000"/>
              <a:buFont typeface="Wingdings" panose="05000000000000000000" pitchFamily="2" charset="2"/>
              <a:buChar char="ü"/>
            </a:pPr>
            <a:r>
              <a:rPr lang="en-US" sz="2110" spc="206" dirty="0">
                <a:solidFill>
                  <a:srgbClr val="231F20"/>
                </a:solidFill>
                <a:latin typeface="Open Sauce"/>
              </a:rPr>
              <a:t>To provide the Telangana government with actionable and valuable insights</a:t>
            </a:r>
          </a:p>
          <a:p>
            <a:pPr marL="342900" indent="-342900">
              <a:lnSpc>
                <a:spcPts val="2912"/>
              </a:lnSpc>
              <a:spcBef>
                <a:spcPct val="0"/>
              </a:spcBef>
              <a:buSzPct val="200000"/>
              <a:buFont typeface="Wingdings" panose="05000000000000000000" pitchFamily="2" charset="2"/>
              <a:buChar char="ü"/>
            </a:pPr>
            <a:endParaRPr lang="en-US" sz="2110" spc="206" dirty="0">
              <a:solidFill>
                <a:srgbClr val="231F20"/>
              </a:solidFill>
              <a:latin typeface="Open Sauce"/>
            </a:endParaRPr>
          </a:p>
          <a:p>
            <a:pPr marL="342900" indent="-342900">
              <a:lnSpc>
                <a:spcPts val="2912"/>
              </a:lnSpc>
              <a:spcBef>
                <a:spcPct val="0"/>
              </a:spcBef>
              <a:buSzPct val="100000"/>
              <a:buFont typeface="Wingdings" panose="05000000000000000000" pitchFamily="2" charset="2"/>
              <a:buChar char="ü"/>
            </a:pPr>
            <a:r>
              <a:rPr lang="en-US" sz="2110" spc="206" dirty="0">
                <a:solidFill>
                  <a:srgbClr val="231F20"/>
                </a:solidFill>
                <a:latin typeface="Open Sauce"/>
              </a:rPr>
              <a:t>To empower the government with data-driven intelligence, enabling them to make strategic decisions that will propel Telangana's development. </a:t>
            </a:r>
          </a:p>
          <a:p>
            <a:pPr>
              <a:lnSpc>
                <a:spcPts val="2912"/>
              </a:lnSpc>
              <a:spcBef>
                <a:spcPct val="0"/>
              </a:spcBef>
              <a:buSzPct val="200000"/>
            </a:pPr>
            <a:endParaRPr lang="en-US" sz="2110" spc="206" dirty="0">
              <a:solidFill>
                <a:srgbClr val="231F20"/>
              </a:solidFill>
              <a:latin typeface="Open Sauce"/>
            </a:endParaRPr>
          </a:p>
        </p:txBody>
      </p:sp>
      <p:grpSp>
        <p:nvGrpSpPr>
          <p:cNvPr id="10" name="Group 10"/>
          <p:cNvGrpSpPr/>
          <p:nvPr/>
        </p:nvGrpSpPr>
        <p:grpSpPr>
          <a:xfrm>
            <a:off x="12573606" y="3743682"/>
            <a:ext cx="3314591" cy="3314591"/>
            <a:chOff x="0" y="0"/>
            <a:chExt cx="4872604" cy="4872604"/>
          </a:xfrm>
        </p:grpSpPr>
        <p:sp>
          <p:nvSpPr>
            <p:cNvPr id="11" name="Freeform 11"/>
            <p:cNvSpPr/>
            <p:nvPr/>
          </p:nvSpPr>
          <p:spPr>
            <a:xfrm>
              <a:off x="0" y="0"/>
              <a:ext cx="4872609" cy="4872609"/>
            </a:xfrm>
            <a:custGeom>
              <a:avLst/>
              <a:gdLst/>
              <a:ahLst/>
              <a:cxnLst/>
              <a:rect l="l" t="t" r="r" b="b"/>
              <a:pathLst>
                <a:path w="4872609" h="4872609">
                  <a:moveTo>
                    <a:pt x="1061593" y="2436241"/>
                  </a:moveTo>
                  <a:cubicBezTo>
                    <a:pt x="1061593" y="1687957"/>
                    <a:pt x="1688084" y="1061466"/>
                    <a:pt x="2436368" y="1061466"/>
                  </a:cubicBezTo>
                  <a:cubicBezTo>
                    <a:pt x="3202051" y="1061466"/>
                    <a:pt x="3811143" y="1687957"/>
                    <a:pt x="3811143" y="2436241"/>
                  </a:cubicBezTo>
                  <a:cubicBezTo>
                    <a:pt x="3811143" y="3201924"/>
                    <a:pt x="3202051" y="3811016"/>
                    <a:pt x="2436368" y="3811016"/>
                  </a:cubicBezTo>
                  <a:cubicBezTo>
                    <a:pt x="2436368" y="4872609"/>
                    <a:pt x="2436368" y="4872609"/>
                    <a:pt x="2436368" y="4872609"/>
                  </a:cubicBezTo>
                  <a:cubicBezTo>
                    <a:pt x="3776345" y="4872609"/>
                    <a:pt x="4872609" y="3776218"/>
                    <a:pt x="4872609" y="2436368"/>
                  </a:cubicBezTo>
                  <a:cubicBezTo>
                    <a:pt x="4872609" y="1096518"/>
                    <a:pt x="3776218" y="0"/>
                    <a:pt x="2436241" y="0"/>
                  </a:cubicBezTo>
                  <a:cubicBezTo>
                    <a:pt x="1096264" y="0"/>
                    <a:pt x="0" y="1096391"/>
                    <a:pt x="0" y="2436241"/>
                  </a:cubicBezTo>
                  <a:lnTo>
                    <a:pt x="1061593" y="2436241"/>
                  </a:lnTo>
                  <a:close/>
                </a:path>
              </a:pathLst>
            </a:custGeom>
            <a:solidFill>
              <a:srgbClr val="000000">
                <a:alpha val="16863"/>
              </a:srgbClr>
            </a:solidFill>
          </p:spPr>
        </p:sp>
      </p:grpSp>
      <p:grpSp>
        <p:nvGrpSpPr>
          <p:cNvPr id="12" name="Group 12"/>
          <p:cNvGrpSpPr/>
          <p:nvPr/>
        </p:nvGrpSpPr>
        <p:grpSpPr>
          <a:xfrm>
            <a:off x="9981212" y="3767100"/>
            <a:ext cx="3314591" cy="3326378"/>
            <a:chOff x="0" y="0"/>
            <a:chExt cx="4872604" cy="4889931"/>
          </a:xfrm>
        </p:grpSpPr>
        <p:sp>
          <p:nvSpPr>
            <p:cNvPr id="13" name="Freeform 13"/>
            <p:cNvSpPr/>
            <p:nvPr/>
          </p:nvSpPr>
          <p:spPr>
            <a:xfrm>
              <a:off x="0" y="0"/>
              <a:ext cx="4872609" cy="4889881"/>
            </a:xfrm>
            <a:custGeom>
              <a:avLst/>
              <a:gdLst/>
              <a:ahLst/>
              <a:cxnLst/>
              <a:rect l="l" t="t" r="r" b="b"/>
              <a:pathLst>
                <a:path w="4872609" h="4889881">
                  <a:moveTo>
                    <a:pt x="3811016" y="2453640"/>
                  </a:moveTo>
                  <a:cubicBezTo>
                    <a:pt x="3811016" y="3201924"/>
                    <a:pt x="3201924" y="3828415"/>
                    <a:pt x="2436241" y="3828415"/>
                  </a:cubicBezTo>
                  <a:cubicBezTo>
                    <a:pt x="1687957" y="3828415"/>
                    <a:pt x="1061466" y="3201924"/>
                    <a:pt x="1061466" y="2453640"/>
                  </a:cubicBezTo>
                  <a:cubicBezTo>
                    <a:pt x="1061466" y="1687957"/>
                    <a:pt x="1687957" y="1078865"/>
                    <a:pt x="2436241" y="1078865"/>
                  </a:cubicBezTo>
                  <a:cubicBezTo>
                    <a:pt x="2436241" y="0"/>
                    <a:pt x="2436241" y="0"/>
                    <a:pt x="2436241" y="0"/>
                  </a:cubicBezTo>
                  <a:cubicBezTo>
                    <a:pt x="1096391" y="0"/>
                    <a:pt x="0" y="1096264"/>
                    <a:pt x="0" y="2453640"/>
                  </a:cubicBezTo>
                  <a:cubicBezTo>
                    <a:pt x="0" y="3793617"/>
                    <a:pt x="1096391" y="4889881"/>
                    <a:pt x="2436241" y="4889881"/>
                  </a:cubicBezTo>
                  <a:cubicBezTo>
                    <a:pt x="3776091" y="4889881"/>
                    <a:pt x="4872609" y="3793617"/>
                    <a:pt x="4872609" y="2453640"/>
                  </a:cubicBezTo>
                  <a:lnTo>
                    <a:pt x="3811016" y="2453640"/>
                  </a:lnTo>
                  <a:close/>
                </a:path>
              </a:pathLst>
            </a:custGeom>
            <a:solidFill>
              <a:srgbClr val="000000">
                <a:alpha val="16863"/>
              </a:srgbClr>
            </a:solidFill>
          </p:spPr>
        </p:sp>
      </p:grpSp>
      <p:grpSp>
        <p:nvGrpSpPr>
          <p:cNvPr id="14" name="Group 14"/>
          <p:cNvGrpSpPr/>
          <p:nvPr/>
        </p:nvGrpSpPr>
        <p:grpSpPr>
          <a:xfrm>
            <a:off x="12548713" y="6337440"/>
            <a:ext cx="3314591" cy="3315573"/>
            <a:chOff x="0" y="0"/>
            <a:chExt cx="4872604" cy="4874047"/>
          </a:xfrm>
        </p:grpSpPr>
        <p:sp>
          <p:nvSpPr>
            <p:cNvPr id="15" name="Freeform 15"/>
            <p:cNvSpPr/>
            <p:nvPr/>
          </p:nvSpPr>
          <p:spPr>
            <a:xfrm>
              <a:off x="0" y="0"/>
              <a:ext cx="4872482" cy="4874006"/>
            </a:xfrm>
            <a:custGeom>
              <a:avLst/>
              <a:gdLst/>
              <a:ahLst/>
              <a:cxnLst/>
              <a:rect l="l" t="t" r="r" b="b"/>
              <a:pathLst>
                <a:path w="4872482" h="4874006">
                  <a:moveTo>
                    <a:pt x="3811016" y="2437003"/>
                  </a:moveTo>
                  <a:cubicBezTo>
                    <a:pt x="3811016" y="3202940"/>
                    <a:pt x="3201924" y="3812159"/>
                    <a:pt x="2436241" y="3812159"/>
                  </a:cubicBezTo>
                  <a:cubicBezTo>
                    <a:pt x="1687957" y="3812159"/>
                    <a:pt x="1061466" y="3202940"/>
                    <a:pt x="1061466" y="2437003"/>
                  </a:cubicBezTo>
                  <a:cubicBezTo>
                    <a:pt x="1061466" y="1688465"/>
                    <a:pt x="1687957" y="1061847"/>
                    <a:pt x="2436241" y="1061847"/>
                  </a:cubicBezTo>
                  <a:cubicBezTo>
                    <a:pt x="2436241" y="0"/>
                    <a:pt x="2436241" y="0"/>
                    <a:pt x="2436241" y="0"/>
                  </a:cubicBezTo>
                  <a:cubicBezTo>
                    <a:pt x="1096391" y="0"/>
                    <a:pt x="0" y="1096645"/>
                    <a:pt x="0" y="2437003"/>
                  </a:cubicBezTo>
                  <a:cubicBezTo>
                    <a:pt x="0" y="3777361"/>
                    <a:pt x="1096391" y="4874006"/>
                    <a:pt x="2436241" y="4874006"/>
                  </a:cubicBezTo>
                  <a:cubicBezTo>
                    <a:pt x="3776091" y="4874006"/>
                    <a:pt x="4872482" y="3777361"/>
                    <a:pt x="4872482" y="2437003"/>
                  </a:cubicBezTo>
                  <a:lnTo>
                    <a:pt x="3811016" y="2437003"/>
                  </a:lnTo>
                  <a:close/>
                </a:path>
              </a:pathLst>
            </a:custGeom>
            <a:solidFill>
              <a:srgbClr val="000000">
                <a:alpha val="16863"/>
              </a:srgbClr>
            </a:solidFill>
          </p:spPr>
        </p:sp>
      </p:grpSp>
      <p:grpSp>
        <p:nvGrpSpPr>
          <p:cNvPr id="16" name="Group 16"/>
          <p:cNvGrpSpPr/>
          <p:nvPr/>
        </p:nvGrpSpPr>
        <p:grpSpPr>
          <a:xfrm>
            <a:off x="10878301" y="4617656"/>
            <a:ext cx="1520413" cy="15204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333"/>
            </a:solidFill>
          </p:spPr>
        </p:sp>
        <p:sp>
          <p:nvSpPr>
            <p:cNvPr id="18" name="TextBox 1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19" name="Group 19"/>
          <p:cNvGrpSpPr/>
          <p:nvPr/>
        </p:nvGrpSpPr>
        <p:grpSpPr>
          <a:xfrm>
            <a:off x="13469664" y="7244657"/>
            <a:ext cx="1522475" cy="1522475"/>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333"/>
            </a:solidFill>
          </p:spPr>
        </p:sp>
        <p:sp>
          <p:nvSpPr>
            <p:cNvPr id="21" name="TextBox 21"/>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22" name="Group 22"/>
          <p:cNvGrpSpPr/>
          <p:nvPr/>
        </p:nvGrpSpPr>
        <p:grpSpPr>
          <a:xfrm>
            <a:off x="13447581" y="4617656"/>
            <a:ext cx="1566642" cy="156664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333"/>
            </a:solidFill>
          </p:spPr>
        </p:sp>
        <p:sp>
          <p:nvSpPr>
            <p:cNvPr id="24" name="TextBox 2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5" name="Freeform 25"/>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26"/>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1663813" y="1725604"/>
            <a:ext cx="9308329" cy="856208"/>
          </a:xfrm>
          <a:prstGeom prst="rect">
            <a:avLst/>
          </a:prstGeom>
        </p:spPr>
        <p:txBody>
          <a:bodyPr lIns="0" tIns="0" rIns="0" bIns="0" rtlCol="0" anchor="t">
            <a:spAutoFit/>
          </a:bodyPr>
          <a:lstStyle/>
          <a:p>
            <a:pPr marL="0" lvl="0" indent="0" algn="ctr">
              <a:lnSpc>
                <a:spcPts val="6962"/>
              </a:lnSpc>
              <a:spcBef>
                <a:spcPct val="0"/>
              </a:spcBef>
            </a:pPr>
            <a:r>
              <a:rPr lang="en-US" sz="5045" u="none" strike="noStrike" spc="40">
                <a:solidFill>
                  <a:srgbClr val="FFFFFF"/>
                </a:solidFill>
                <a:latin typeface="Archivo Black"/>
              </a:rPr>
              <a:t>OBJECTIVES</a:t>
            </a:r>
          </a:p>
        </p:txBody>
      </p:sp>
      <p:grpSp>
        <p:nvGrpSpPr>
          <p:cNvPr id="28" name="Group 28"/>
          <p:cNvGrpSpPr/>
          <p:nvPr/>
        </p:nvGrpSpPr>
        <p:grpSpPr>
          <a:xfrm>
            <a:off x="916860" y="3148979"/>
            <a:ext cx="5689104" cy="275488"/>
            <a:chOff x="0" y="0"/>
            <a:chExt cx="4519796" cy="218865"/>
          </a:xfrm>
        </p:grpSpPr>
        <p:sp>
          <p:nvSpPr>
            <p:cNvPr id="29" name="Freeform 29"/>
            <p:cNvSpPr/>
            <p:nvPr/>
          </p:nvSpPr>
          <p:spPr>
            <a:xfrm>
              <a:off x="0" y="0"/>
              <a:ext cx="4519796" cy="218865"/>
            </a:xfrm>
            <a:custGeom>
              <a:avLst/>
              <a:gdLst/>
              <a:ahLst/>
              <a:cxnLst/>
              <a:rect l="l" t="t" r="r" b="b"/>
              <a:pathLst>
                <a:path w="4519796" h="218865">
                  <a:moveTo>
                    <a:pt x="4316596" y="0"/>
                  </a:moveTo>
                  <a:lnTo>
                    <a:pt x="0" y="0"/>
                  </a:lnTo>
                  <a:lnTo>
                    <a:pt x="203200" y="218865"/>
                  </a:lnTo>
                  <a:lnTo>
                    <a:pt x="4519796" y="218865"/>
                  </a:lnTo>
                  <a:lnTo>
                    <a:pt x="4316596" y="0"/>
                  </a:lnTo>
                  <a:close/>
                </a:path>
              </a:pathLst>
            </a:custGeom>
            <a:solidFill>
              <a:srgbClr val="727070"/>
            </a:solidFill>
            <a:ln cap="sq">
              <a:noFill/>
              <a:prstDash val="solid"/>
              <a:miter/>
            </a:ln>
          </p:spPr>
        </p:sp>
        <p:sp>
          <p:nvSpPr>
            <p:cNvPr id="30" name="TextBox 30"/>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39" name="Group 39"/>
          <p:cNvGrpSpPr/>
          <p:nvPr/>
        </p:nvGrpSpPr>
        <p:grpSpPr>
          <a:xfrm>
            <a:off x="12085550" y="-131220"/>
            <a:ext cx="9534019" cy="1112295"/>
            <a:chOff x="0" y="0"/>
            <a:chExt cx="1876002" cy="218865"/>
          </a:xfrm>
        </p:grpSpPr>
        <p:sp>
          <p:nvSpPr>
            <p:cNvPr id="40" name="Freeform 40"/>
            <p:cNvSpPr/>
            <p:nvPr/>
          </p:nvSpPr>
          <p:spPr>
            <a:xfrm>
              <a:off x="0" y="0"/>
              <a:ext cx="1876002" cy="218865"/>
            </a:xfrm>
            <a:custGeom>
              <a:avLst/>
              <a:gdLst/>
              <a:ahLst/>
              <a:cxnLst/>
              <a:rect l="l" t="t" r="r" b="b"/>
              <a:pathLst>
                <a:path w="1876002" h="218865">
                  <a:moveTo>
                    <a:pt x="1672802" y="0"/>
                  </a:moveTo>
                  <a:lnTo>
                    <a:pt x="0" y="0"/>
                  </a:lnTo>
                  <a:lnTo>
                    <a:pt x="203200" y="218865"/>
                  </a:lnTo>
                  <a:lnTo>
                    <a:pt x="1876002" y="218865"/>
                  </a:lnTo>
                  <a:lnTo>
                    <a:pt x="1672802" y="0"/>
                  </a:lnTo>
                  <a:close/>
                </a:path>
              </a:pathLst>
            </a:custGeom>
            <a:solidFill>
              <a:srgbClr val="333333"/>
            </a:solidFill>
            <a:ln cap="sq">
              <a:noFill/>
              <a:prstDash val="solid"/>
              <a:miter/>
            </a:ln>
          </p:spPr>
        </p:sp>
        <p:sp>
          <p:nvSpPr>
            <p:cNvPr id="41" name="TextBox 41"/>
            <p:cNvSpPr txBox="1"/>
            <p:nvPr/>
          </p:nvSpPr>
          <p:spPr>
            <a:xfrm>
              <a:off x="101600" y="-19050"/>
              <a:ext cx="609600" cy="6286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42" name="AutoShape 42"/>
          <p:cNvSpPr/>
          <p:nvPr/>
        </p:nvSpPr>
        <p:spPr>
          <a:xfrm>
            <a:off x="-715490" y="962025"/>
            <a:ext cx="12921291" cy="0"/>
          </a:xfrm>
          <a:prstGeom prst="line">
            <a:avLst/>
          </a:prstGeom>
          <a:ln w="38100" cap="flat">
            <a:solidFill>
              <a:srgbClr val="000000"/>
            </a:solidFill>
            <a:prstDash val="solid"/>
            <a:headEnd type="none" w="sm" len="sm"/>
            <a:tailEnd type="none" w="sm" len="sm"/>
          </a:ln>
        </p:spPr>
      </p:sp>
      <p:sp>
        <p:nvSpPr>
          <p:cNvPr id="43" name="Freeform 43"/>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subTnLst>
                                    <p:animClr clrSpc="rgb" dir="cw">
                                      <p:cBhvr override="childStyle">
                                        <p:cTn dur="1" fill="hold" display="0" masterRel="nextClick" afterEffect="1"/>
                                        <p:tgtEl>
                                          <p:spTgt spid="9">
                                            <p:txEl>
                                              <p:pRg st="0" end="0"/>
                                            </p:txEl>
                                          </p:spTgt>
                                        </p:tgtEl>
                                        <p:attrNameLst>
                                          <p:attrName>ppt_c</p:attrName>
                                        </p:attrNameLst>
                                      </p:cBhvr>
                                      <p:to>
                                        <a:srgbClr val="B2B2B2"/>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subTnLst>
                                    <p:animClr clrSpc="rgb" dir="cw">
                                      <p:cBhvr override="childStyle">
                                        <p:cTn dur="1" fill="hold" display="0" masterRel="nextClick" afterEffect="1"/>
                                        <p:tgtEl>
                                          <p:spTgt spid="9">
                                            <p:txEl>
                                              <p:pRg st="2" end="2"/>
                                            </p:txEl>
                                          </p:spTgt>
                                        </p:tgtEl>
                                        <p:attrNameLst>
                                          <p:attrName>ppt_c</p:attrName>
                                        </p:attrNameLst>
                                      </p:cBhvr>
                                      <p:to>
                                        <a:srgbClr val="B2B2B2"/>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xEl>
                                              <p:pRg st="4" end="4"/>
                                            </p:txEl>
                                          </p:spTgt>
                                        </p:tgtEl>
                                        <p:attrNameLst>
                                          <p:attrName>style.visibility</p:attrName>
                                        </p:attrNameLst>
                                      </p:cBhvr>
                                      <p:to>
                                        <p:strVal val="visible"/>
                                      </p:to>
                                    </p:set>
                                    <p:animEffect transition="in" filter="fade">
                                      <p:cBhvr>
                                        <p:cTn id="1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AutoShape 2"/>
          <p:cNvSpPr/>
          <p:nvPr/>
        </p:nvSpPr>
        <p:spPr>
          <a:xfrm>
            <a:off x="1455453" y="1288098"/>
            <a:ext cx="6492240" cy="0"/>
          </a:xfrm>
          <a:prstGeom prst="line">
            <a:avLst/>
          </a:prstGeom>
          <a:ln w="38100" cap="flat">
            <a:solidFill>
              <a:srgbClr val="FFFFFF"/>
            </a:solidFill>
            <a:prstDash val="solid"/>
            <a:headEnd type="none" w="sm" len="sm"/>
            <a:tailEnd type="none" w="sm" len="sm"/>
          </a:ln>
        </p:spPr>
      </p:sp>
      <p:sp>
        <p:nvSpPr>
          <p:cNvPr id="3" name="AutoShape 3"/>
          <p:cNvSpPr/>
          <p:nvPr/>
        </p:nvSpPr>
        <p:spPr>
          <a:xfrm>
            <a:off x="9866124" y="1307148"/>
            <a:ext cx="6492240" cy="0"/>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8537080" y="1028700"/>
            <a:ext cx="584283" cy="556895"/>
            <a:chOff x="0" y="0"/>
            <a:chExt cx="812800" cy="774700"/>
          </a:xfrm>
        </p:grpSpPr>
        <p:sp>
          <p:nvSpPr>
            <p:cNvPr id="5" name="Freeform 5"/>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6" name="TextBox 6"/>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2911071" y="2090420"/>
            <a:ext cx="11836300" cy="7758247"/>
          </a:xfrm>
          <a:custGeom>
            <a:avLst/>
            <a:gdLst/>
            <a:ahLst/>
            <a:cxnLst/>
            <a:rect l="l" t="t" r="r" b="b"/>
            <a:pathLst>
              <a:path w="11836300" h="7758247">
                <a:moveTo>
                  <a:pt x="0" y="0"/>
                </a:moveTo>
                <a:lnTo>
                  <a:pt x="11836301" y="0"/>
                </a:lnTo>
                <a:lnTo>
                  <a:pt x="11836301" y="7758247"/>
                </a:lnTo>
                <a:lnTo>
                  <a:pt x="0" y="7758247"/>
                </a:lnTo>
                <a:lnTo>
                  <a:pt x="0" y="0"/>
                </a:lnTo>
                <a:close/>
              </a:path>
            </a:pathLst>
          </a:custGeom>
          <a:blipFill>
            <a:blip r:embed="rId2"/>
            <a:stretch>
              <a:fillRect/>
            </a:stretch>
          </a:blipFill>
        </p:spPr>
      </p:sp>
      <p:sp>
        <p:nvSpPr>
          <p:cNvPr id="8" name="TextBox 8"/>
          <p:cNvSpPr txBox="1"/>
          <p:nvPr/>
        </p:nvSpPr>
        <p:spPr>
          <a:xfrm>
            <a:off x="713666" y="179612"/>
            <a:ext cx="17217501" cy="580390"/>
          </a:xfrm>
          <a:prstGeom prst="rect">
            <a:avLst/>
          </a:prstGeom>
        </p:spPr>
        <p:txBody>
          <a:bodyPr lIns="0" tIns="0" rIns="0" bIns="0" rtlCol="0" anchor="t">
            <a:spAutoFit/>
          </a:bodyPr>
          <a:lstStyle/>
          <a:p>
            <a:pPr>
              <a:lnSpc>
                <a:spcPts val="4759"/>
              </a:lnSpc>
            </a:pPr>
            <a:r>
              <a:rPr lang="en-US" sz="3399">
                <a:solidFill>
                  <a:srgbClr val="FFFBFB"/>
                </a:solidFill>
                <a:latin typeface="Canva Sans 1"/>
              </a:rPr>
              <a:t>District-wise Analysis of Sectors, Investments, and Employment in Telangana</a:t>
            </a:r>
          </a:p>
        </p:txBody>
      </p:sp>
      <p:sp>
        <p:nvSpPr>
          <p:cNvPr id="9" name="TextBox 9"/>
          <p:cNvSpPr txBox="1"/>
          <p:nvPr/>
        </p:nvSpPr>
        <p:spPr>
          <a:xfrm>
            <a:off x="213376" y="179612"/>
            <a:ext cx="350639"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2</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AutoShape 2"/>
          <p:cNvSpPr/>
          <p:nvPr/>
        </p:nvSpPr>
        <p:spPr>
          <a:xfrm>
            <a:off x="1692544" y="2067499"/>
            <a:ext cx="6492240" cy="0"/>
          </a:xfrm>
          <a:prstGeom prst="line">
            <a:avLst/>
          </a:prstGeom>
          <a:ln w="38100" cap="flat">
            <a:solidFill>
              <a:srgbClr val="FFFFFF"/>
            </a:solidFill>
            <a:prstDash val="solid"/>
            <a:headEnd type="none" w="sm" len="sm"/>
            <a:tailEnd type="none" w="sm" len="sm"/>
          </a:ln>
        </p:spPr>
      </p:sp>
      <p:sp>
        <p:nvSpPr>
          <p:cNvPr id="3" name="AutoShape 3"/>
          <p:cNvSpPr/>
          <p:nvPr/>
        </p:nvSpPr>
        <p:spPr>
          <a:xfrm>
            <a:off x="10103216" y="2086549"/>
            <a:ext cx="6492240" cy="0"/>
          </a:xfrm>
          <a:prstGeom prst="line">
            <a:avLst/>
          </a:prstGeom>
          <a:ln w="38100" cap="flat">
            <a:solidFill>
              <a:srgbClr val="FFFFFF"/>
            </a:solidFill>
            <a:prstDash val="solid"/>
            <a:headEnd type="none" w="sm" len="sm"/>
            <a:tailEnd type="none" w="sm" len="sm"/>
          </a:ln>
        </p:spPr>
      </p:sp>
      <p:grpSp>
        <p:nvGrpSpPr>
          <p:cNvPr id="4" name="Group 4"/>
          <p:cNvGrpSpPr/>
          <p:nvPr/>
        </p:nvGrpSpPr>
        <p:grpSpPr>
          <a:xfrm>
            <a:off x="8774171" y="1808102"/>
            <a:ext cx="584283" cy="556895"/>
            <a:chOff x="0" y="0"/>
            <a:chExt cx="812800" cy="774700"/>
          </a:xfrm>
        </p:grpSpPr>
        <p:sp>
          <p:nvSpPr>
            <p:cNvPr id="5" name="Freeform 5"/>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6" name="TextBox 6"/>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7" name="Freeform 7"/>
          <p:cNvSpPr/>
          <p:nvPr/>
        </p:nvSpPr>
        <p:spPr>
          <a:xfrm>
            <a:off x="4255564" y="2812672"/>
            <a:ext cx="9621499" cy="7474328"/>
          </a:xfrm>
          <a:custGeom>
            <a:avLst/>
            <a:gdLst/>
            <a:ahLst/>
            <a:cxnLst/>
            <a:rect l="l" t="t" r="r" b="b"/>
            <a:pathLst>
              <a:path w="9621499" h="7474328">
                <a:moveTo>
                  <a:pt x="0" y="0"/>
                </a:moveTo>
                <a:lnTo>
                  <a:pt x="9621498" y="0"/>
                </a:lnTo>
                <a:lnTo>
                  <a:pt x="9621498" y="7474328"/>
                </a:lnTo>
                <a:lnTo>
                  <a:pt x="0" y="7474328"/>
                </a:lnTo>
                <a:lnTo>
                  <a:pt x="0" y="0"/>
                </a:lnTo>
                <a:close/>
              </a:path>
            </a:pathLst>
          </a:custGeom>
          <a:blipFill>
            <a:blip r:embed="rId2"/>
            <a:stretch>
              <a:fillRect/>
            </a:stretch>
          </a:blipFill>
        </p:spPr>
      </p:sp>
      <p:sp>
        <p:nvSpPr>
          <p:cNvPr id="8" name="TextBox 8"/>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How does the distribution of Brand_new, Pre-owned, Non-Transport, and Transport sectors vary across different districts?</a:t>
            </a:r>
          </a:p>
        </p:txBody>
      </p:sp>
      <p:sp>
        <p:nvSpPr>
          <p:cNvPr id="9" name="TextBox 9"/>
          <p:cNvSpPr txBox="1"/>
          <p:nvPr/>
        </p:nvSpPr>
        <p:spPr>
          <a:xfrm>
            <a:off x="206604" y="179612"/>
            <a:ext cx="364182"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3</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10922448" y="3059013"/>
            <a:ext cx="6422296" cy="6422996"/>
            <a:chOff x="0" y="0"/>
            <a:chExt cx="6603840" cy="6604560"/>
          </a:xfrm>
        </p:grpSpPr>
        <p:sp>
          <p:nvSpPr>
            <p:cNvPr id="3" name="Freeform 3"/>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09A856"/>
            </a:solidFill>
          </p:spPr>
        </p:sp>
      </p:grpSp>
      <p:grpSp>
        <p:nvGrpSpPr>
          <p:cNvPr id="4" name="Group 4"/>
          <p:cNvGrpSpPr/>
          <p:nvPr/>
        </p:nvGrpSpPr>
        <p:grpSpPr>
          <a:xfrm>
            <a:off x="11974417" y="4833868"/>
            <a:ext cx="1309387" cy="2127228"/>
            <a:chOff x="0" y="0"/>
            <a:chExt cx="1346400" cy="2187360"/>
          </a:xfrm>
        </p:grpSpPr>
        <p:sp>
          <p:nvSpPr>
            <p:cNvPr id="5" name="Freeform 5"/>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solidFill>
              <a:srgbClr val="09A856"/>
            </a:solidFill>
          </p:spPr>
        </p:sp>
      </p:grpSp>
      <p:grpSp>
        <p:nvGrpSpPr>
          <p:cNvPr id="6" name="Group 6"/>
          <p:cNvGrpSpPr/>
          <p:nvPr/>
        </p:nvGrpSpPr>
        <p:grpSpPr>
          <a:xfrm>
            <a:off x="12323912" y="6644421"/>
            <a:ext cx="1806533" cy="1522249"/>
            <a:chOff x="0" y="0"/>
            <a:chExt cx="1857600" cy="1565280"/>
          </a:xfrm>
        </p:grpSpPr>
        <p:sp>
          <p:nvSpPr>
            <p:cNvPr id="7" name="Freeform 7"/>
            <p:cNvSpPr/>
            <p:nvPr/>
          </p:nvSpPr>
          <p:spPr>
            <a:xfrm>
              <a:off x="0" y="0"/>
              <a:ext cx="1857629" cy="1565275"/>
            </a:xfrm>
            <a:custGeom>
              <a:avLst/>
              <a:gdLst/>
              <a:ahLst/>
              <a:cxn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solidFill>
              <a:srgbClr val="09A856"/>
            </a:solidFill>
          </p:spPr>
        </p:sp>
      </p:grpSp>
      <p:grpSp>
        <p:nvGrpSpPr>
          <p:cNvPr id="8" name="Group 8"/>
          <p:cNvGrpSpPr/>
          <p:nvPr/>
        </p:nvGrpSpPr>
        <p:grpSpPr>
          <a:xfrm>
            <a:off x="14130445" y="6644421"/>
            <a:ext cx="1806533" cy="1522249"/>
            <a:chOff x="0" y="0"/>
            <a:chExt cx="1857600" cy="1565280"/>
          </a:xfrm>
        </p:grpSpPr>
        <p:sp>
          <p:nvSpPr>
            <p:cNvPr id="9" name="Freeform 9"/>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solidFill>
              <a:srgbClr val="09A856"/>
            </a:solidFill>
          </p:spPr>
        </p:sp>
      </p:grpSp>
      <p:grpSp>
        <p:nvGrpSpPr>
          <p:cNvPr id="10" name="Group 10"/>
          <p:cNvGrpSpPr/>
          <p:nvPr/>
        </p:nvGrpSpPr>
        <p:grpSpPr>
          <a:xfrm>
            <a:off x="14902073" y="4730056"/>
            <a:ext cx="1306586" cy="2127228"/>
            <a:chOff x="0" y="0"/>
            <a:chExt cx="1343520" cy="2187360"/>
          </a:xfrm>
        </p:grpSpPr>
        <p:sp>
          <p:nvSpPr>
            <p:cNvPr id="11" name="Freeform 11"/>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solidFill>
              <a:srgbClr val="09A856"/>
            </a:solidFill>
          </p:spPr>
        </p:sp>
      </p:grpSp>
      <p:grpSp>
        <p:nvGrpSpPr>
          <p:cNvPr id="12" name="Group 12"/>
          <p:cNvGrpSpPr/>
          <p:nvPr/>
        </p:nvGrpSpPr>
        <p:grpSpPr>
          <a:xfrm>
            <a:off x="13015716" y="4097069"/>
            <a:ext cx="2229458" cy="1093023"/>
            <a:chOff x="0" y="0"/>
            <a:chExt cx="2292480" cy="1123920"/>
          </a:xfrm>
        </p:grpSpPr>
        <p:sp>
          <p:nvSpPr>
            <p:cNvPr id="13" name="Freeform 13"/>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solidFill>
              <a:srgbClr val="09A856"/>
            </a:solidFill>
          </p:spPr>
        </p:sp>
      </p:grpSp>
      <p:grpSp>
        <p:nvGrpSpPr>
          <p:cNvPr id="14" name="Group 14"/>
          <p:cNvGrpSpPr/>
          <p:nvPr/>
        </p:nvGrpSpPr>
        <p:grpSpPr>
          <a:xfrm>
            <a:off x="13188667" y="5288821"/>
            <a:ext cx="1883556" cy="1883556"/>
            <a:chOff x="0" y="0"/>
            <a:chExt cx="1936800" cy="1936800"/>
          </a:xfrm>
        </p:grpSpPr>
        <p:sp>
          <p:nvSpPr>
            <p:cNvPr id="15" name="Freeform 15"/>
            <p:cNvSpPr/>
            <p:nvPr/>
          </p:nvSpPr>
          <p:spPr>
            <a:xfrm>
              <a:off x="0" y="0"/>
              <a:ext cx="1936750" cy="1936750"/>
            </a:xfrm>
            <a:custGeom>
              <a:avLst/>
              <a:gdLst/>
              <a:ahLst/>
              <a:cxn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solidFill>
              <a:srgbClr val="09A856"/>
            </a:solidFill>
          </p:spPr>
        </p:sp>
      </p:grpSp>
      <p:grpSp>
        <p:nvGrpSpPr>
          <p:cNvPr id="16" name="Group 16"/>
          <p:cNvGrpSpPr/>
          <p:nvPr/>
        </p:nvGrpSpPr>
        <p:grpSpPr>
          <a:xfrm>
            <a:off x="13351723" y="2505680"/>
            <a:ext cx="1404615" cy="1404615"/>
            <a:chOff x="0" y="0"/>
            <a:chExt cx="1444320" cy="1444320"/>
          </a:xfrm>
        </p:grpSpPr>
        <p:sp>
          <p:nvSpPr>
            <p:cNvPr id="17" name="Freeform 17"/>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solidFill>
              <a:srgbClr val="09A856"/>
            </a:solidFill>
          </p:spPr>
        </p:sp>
      </p:grpSp>
      <p:grpSp>
        <p:nvGrpSpPr>
          <p:cNvPr id="18" name="Group 18"/>
          <p:cNvGrpSpPr/>
          <p:nvPr/>
        </p:nvGrpSpPr>
        <p:grpSpPr>
          <a:xfrm>
            <a:off x="16526552" y="4597017"/>
            <a:ext cx="1404615" cy="1405315"/>
            <a:chOff x="0" y="0"/>
            <a:chExt cx="1444320" cy="1445040"/>
          </a:xfrm>
        </p:grpSpPr>
        <p:sp>
          <p:nvSpPr>
            <p:cNvPr id="19" name="Freeform 19"/>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solidFill>
              <a:srgbClr val="09A856"/>
            </a:solidFill>
          </p:spPr>
        </p:sp>
      </p:grpSp>
      <p:grpSp>
        <p:nvGrpSpPr>
          <p:cNvPr id="20" name="Group 20"/>
          <p:cNvGrpSpPr/>
          <p:nvPr/>
        </p:nvGrpSpPr>
        <p:grpSpPr>
          <a:xfrm>
            <a:off x="15371911" y="8172972"/>
            <a:ext cx="1404615" cy="1404615"/>
            <a:chOff x="0" y="0"/>
            <a:chExt cx="1444320" cy="1444320"/>
          </a:xfrm>
        </p:grpSpPr>
        <p:sp>
          <p:nvSpPr>
            <p:cNvPr id="21" name="Freeform 21"/>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solidFill>
              <a:srgbClr val="09A856"/>
            </a:solidFill>
          </p:spPr>
        </p:sp>
      </p:grpSp>
      <p:grpSp>
        <p:nvGrpSpPr>
          <p:cNvPr id="22" name="Group 22"/>
          <p:cNvGrpSpPr/>
          <p:nvPr/>
        </p:nvGrpSpPr>
        <p:grpSpPr>
          <a:xfrm>
            <a:off x="11489874" y="8276784"/>
            <a:ext cx="1404615" cy="1404615"/>
            <a:chOff x="0" y="0"/>
            <a:chExt cx="1444320" cy="1444320"/>
          </a:xfrm>
        </p:grpSpPr>
        <p:sp>
          <p:nvSpPr>
            <p:cNvPr id="23" name="Freeform 23"/>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solidFill>
              <a:srgbClr val="09A856"/>
            </a:solidFill>
          </p:spPr>
        </p:sp>
      </p:grpSp>
      <p:grpSp>
        <p:nvGrpSpPr>
          <p:cNvPr id="24" name="Group 24"/>
          <p:cNvGrpSpPr/>
          <p:nvPr/>
        </p:nvGrpSpPr>
        <p:grpSpPr>
          <a:xfrm>
            <a:off x="10257510" y="4700828"/>
            <a:ext cx="1405315" cy="1405315"/>
            <a:chOff x="0" y="0"/>
            <a:chExt cx="1445040" cy="1445040"/>
          </a:xfrm>
        </p:grpSpPr>
        <p:sp>
          <p:nvSpPr>
            <p:cNvPr id="25" name="Freeform 25"/>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solidFill>
              <a:srgbClr val="09A856"/>
            </a:solidFill>
          </p:spPr>
        </p:sp>
      </p:grpSp>
      <p:sp>
        <p:nvSpPr>
          <p:cNvPr id="26" name="Freeform 26"/>
          <p:cNvSpPr/>
          <p:nvPr/>
        </p:nvSpPr>
        <p:spPr>
          <a:xfrm>
            <a:off x="16823844" y="4816140"/>
            <a:ext cx="810032" cy="779103"/>
          </a:xfrm>
          <a:custGeom>
            <a:avLst/>
            <a:gdLst/>
            <a:ahLst/>
            <a:cxnLst/>
            <a:rect l="l" t="t" r="r" b="b"/>
            <a:pathLst>
              <a:path w="810032" h="779103">
                <a:moveTo>
                  <a:pt x="0" y="0"/>
                </a:moveTo>
                <a:lnTo>
                  <a:pt x="810032" y="0"/>
                </a:lnTo>
                <a:lnTo>
                  <a:pt x="810032" y="779103"/>
                </a:lnTo>
                <a:lnTo>
                  <a:pt x="0" y="7791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7" name="Freeform 27"/>
          <p:cNvSpPr/>
          <p:nvPr/>
        </p:nvSpPr>
        <p:spPr>
          <a:xfrm>
            <a:off x="13654986" y="2824379"/>
            <a:ext cx="787256" cy="767216"/>
          </a:xfrm>
          <a:custGeom>
            <a:avLst/>
            <a:gdLst/>
            <a:ahLst/>
            <a:cxnLst/>
            <a:rect l="l" t="t" r="r" b="b"/>
            <a:pathLst>
              <a:path w="787256" h="767216">
                <a:moveTo>
                  <a:pt x="0" y="0"/>
                </a:moveTo>
                <a:lnTo>
                  <a:pt x="787256" y="0"/>
                </a:lnTo>
                <a:lnTo>
                  <a:pt x="787256" y="767217"/>
                </a:lnTo>
                <a:lnTo>
                  <a:pt x="0" y="7672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8" name="Freeform 28"/>
          <p:cNvSpPr/>
          <p:nvPr/>
        </p:nvSpPr>
        <p:spPr>
          <a:xfrm>
            <a:off x="10470854" y="4857226"/>
            <a:ext cx="978628" cy="991244"/>
          </a:xfrm>
          <a:custGeom>
            <a:avLst/>
            <a:gdLst/>
            <a:ahLst/>
            <a:cxnLst/>
            <a:rect l="l" t="t" r="r" b="b"/>
            <a:pathLst>
              <a:path w="978628" h="991244">
                <a:moveTo>
                  <a:pt x="0" y="0"/>
                </a:moveTo>
                <a:lnTo>
                  <a:pt x="978627" y="0"/>
                </a:lnTo>
                <a:lnTo>
                  <a:pt x="978627" y="991244"/>
                </a:lnTo>
                <a:lnTo>
                  <a:pt x="0" y="9912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a:off x="13408947" y="5513118"/>
            <a:ext cx="1434962" cy="1434962"/>
          </a:xfrm>
          <a:custGeom>
            <a:avLst/>
            <a:gdLst/>
            <a:ahLst/>
            <a:cxnLst/>
            <a:rect l="l" t="t" r="r" b="b"/>
            <a:pathLst>
              <a:path w="1434962" h="1434962">
                <a:moveTo>
                  <a:pt x="0" y="0"/>
                </a:moveTo>
                <a:lnTo>
                  <a:pt x="1434963" y="0"/>
                </a:lnTo>
                <a:lnTo>
                  <a:pt x="1434963" y="1434962"/>
                </a:lnTo>
                <a:lnTo>
                  <a:pt x="0" y="1434962"/>
                </a:lnTo>
                <a:lnTo>
                  <a:pt x="0" y="0"/>
                </a:lnTo>
                <a:close/>
              </a:path>
            </a:pathLst>
          </a:custGeom>
          <a:blipFill>
            <a:blip r:embed="rId8"/>
            <a:stretch>
              <a:fillRect/>
            </a:stretch>
          </a:blipFill>
        </p:spPr>
      </p:sp>
      <p:sp>
        <p:nvSpPr>
          <p:cNvPr id="30" name="Freeform 30"/>
          <p:cNvSpPr/>
          <p:nvPr/>
        </p:nvSpPr>
        <p:spPr>
          <a:xfrm>
            <a:off x="15634461" y="8399380"/>
            <a:ext cx="879516" cy="987212"/>
          </a:xfrm>
          <a:custGeom>
            <a:avLst/>
            <a:gdLst/>
            <a:ahLst/>
            <a:cxnLst/>
            <a:rect l="l" t="t" r="r" b="b"/>
            <a:pathLst>
              <a:path w="879516" h="987212">
                <a:moveTo>
                  <a:pt x="0" y="0"/>
                </a:moveTo>
                <a:lnTo>
                  <a:pt x="879516" y="0"/>
                </a:lnTo>
                <a:lnTo>
                  <a:pt x="879516" y="987212"/>
                </a:lnTo>
                <a:lnTo>
                  <a:pt x="0" y="98721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31" name="Freeform 31"/>
          <p:cNvSpPr/>
          <p:nvPr/>
        </p:nvSpPr>
        <p:spPr>
          <a:xfrm>
            <a:off x="11798054" y="8574669"/>
            <a:ext cx="788255" cy="808844"/>
          </a:xfrm>
          <a:custGeom>
            <a:avLst/>
            <a:gdLst/>
            <a:ahLst/>
            <a:cxnLst/>
            <a:rect l="l" t="t" r="r" b="b"/>
            <a:pathLst>
              <a:path w="788255" h="808844">
                <a:moveTo>
                  <a:pt x="0" y="0"/>
                </a:moveTo>
                <a:lnTo>
                  <a:pt x="788255" y="0"/>
                </a:lnTo>
                <a:lnTo>
                  <a:pt x="788255" y="808844"/>
                </a:lnTo>
                <a:lnTo>
                  <a:pt x="0" y="80884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32" name="TextBox 32"/>
          <p:cNvSpPr txBox="1"/>
          <p:nvPr/>
        </p:nvSpPr>
        <p:spPr>
          <a:xfrm>
            <a:off x="1451906" y="3884838"/>
            <a:ext cx="2246916" cy="333070"/>
          </a:xfrm>
          <a:prstGeom prst="rect">
            <a:avLst/>
          </a:prstGeom>
        </p:spPr>
        <p:txBody>
          <a:bodyPr lIns="0" tIns="0" rIns="0" bIns="0" rtlCol="0" anchor="t">
            <a:spAutoFit/>
          </a:bodyPr>
          <a:lstStyle/>
          <a:p>
            <a:pPr algn="ctr">
              <a:lnSpc>
                <a:spcPts val="2641"/>
              </a:lnSpc>
              <a:spcBef>
                <a:spcPct val="0"/>
              </a:spcBef>
            </a:pPr>
            <a:r>
              <a:rPr lang="en-US" sz="1887" spc="-37">
                <a:solidFill>
                  <a:srgbClr val="EAC97F"/>
                </a:solidFill>
                <a:latin typeface="Montserrat Light Bold"/>
              </a:rPr>
              <a:t>Industrial Policy</a:t>
            </a:r>
          </a:p>
        </p:txBody>
      </p:sp>
      <p:sp>
        <p:nvSpPr>
          <p:cNvPr id="33" name="TextBox 33"/>
          <p:cNvSpPr txBox="1"/>
          <p:nvPr/>
        </p:nvSpPr>
        <p:spPr>
          <a:xfrm>
            <a:off x="1451906" y="4313510"/>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FFFFFF"/>
                </a:solidFill>
                <a:latin typeface="Montserrat Light"/>
              </a:rPr>
              <a:t>Telangana's proactive industrial policy encourages investments in various sectors, making it easier for businesses to set up and operate within the state.</a:t>
            </a:r>
          </a:p>
        </p:txBody>
      </p:sp>
      <p:sp>
        <p:nvSpPr>
          <p:cNvPr id="34" name="TextBox 34"/>
          <p:cNvSpPr txBox="1"/>
          <p:nvPr/>
        </p:nvSpPr>
        <p:spPr>
          <a:xfrm>
            <a:off x="2126021" y="2950316"/>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FFFFFF"/>
                </a:solidFill>
                <a:latin typeface="Montserrat Light Bold"/>
              </a:rPr>
              <a:t>01</a:t>
            </a:r>
          </a:p>
        </p:txBody>
      </p:sp>
      <p:sp>
        <p:nvSpPr>
          <p:cNvPr id="35" name="TextBox 35"/>
          <p:cNvSpPr txBox="1"/>
          <p:nvPr/>
        </p:nvSpPr>
        <p:spPr>
          <a:xfrm>
            <a:off x="4056687" y="3884838"/>
            <a:ext cx="2246916" cy="333070"/>
          </a:xfrm>
          <a:prstGeom prst="rect">
            <a:avLst/>
          </a:prstGeom>
        </p:spPr>
        <p:txBody>
          <a:bodyPr lIns="0" tIns="0" rIns="0" bIns="0" rtlCol="0" anchor="t">
            <a:spAutoFit/>
          </a:bodyPr>
          <a:lstStyle/>
          <a:p>
            <a:pPr algn="ctr">
              <a:lnSpc>
                <a:spcPts val="2641"/>
              </a:lnSpc>
              <a:spcBef>
                <a:spcPct val="0"/>
              </a:spcBef>
            </a:pPr>
            <a:r>
              <a:rPr lang="en-US" sz="1887" spc="-37">
                <a:solidFill>
                  <a:srgbClr val="EAC97F"/>
                </a:solidFill>
                <a:latin typeface="Montserrat Light Bold"/>
              </a:rPr>
              <a:t>TS-iPASS</a:t>
            </a:r>
          </a:p>
        </p:txBody>
      </p:sp>
      <p:sp>
        <p:nvSpPr>
          <p:cNvPr id="36" name="TextBox 36"/>
          <p:cNvSpPr txBox="1"/>
          <p:nvPr/>
        </p:nvSpPr>
        <p:spPr>
          <a:xfrm>
            <a:off x="4056687" y="4374011"/>
            <a:ext cx="2246916" cy="1045376"/>
          </a:xfrm>
          <a:prstGeom prst="rect">
            <a:avLst/>
          </a:prstGeom>
        </p:spPr>
        <p:txBody>
          <a:bodyPr lIns="0" tIns="0" rIns="0" bIns="0" rtlCol="0" anchor="t">
            <a:spAutoFit/>
          </a:bodyPr>
          <a:lstStyle/>
          <a:p>
            <a:pPr algn="ctr">
              <a:lnSpc>
                <a:spcPts val="1705"/>
              </a:lnSpc>
              <a:spcBef>
                <a:spcPct val="0"/>
              </a:spcBef>
            </a:pPr>
            <a:r>
              <a:rPr lang="en-US" sz="1218">
                <a:solidFill>
                  <a:srgbClr val="FFFFFF"/>
                </a:solidFill>
                <a:latin typeface="Montserrat Light"/>
              </a:rPr>
              <a:t>It streamlines the process ofIt  obtaining approvals and clearances for businesses, reducing bureaucratic hurdles.</a:t>
            </a:r>
          </a:p>
        </p:txBody>
      </p:sp>
      <p:sp>
        <p:nvSpPr>
          <p:cNvPr id="37" name="TextBox 37"/>
          <p:cNvSpPr txBox="1"/>
          <p:nvPr/>
        </p:nvSpPr>
        <p:spPr>
          <a:xfrm>
            <a:off x="4730802" y="2950316"/>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FFFFFF"/>
                </a:solidFill>
                <a:latin typeface="Montserrat Light Bold"/>
              </a:rPr>
              <a:t>02</a:t>
            </a:r>
          </a:p>
        </p:txBody>
      </p:sp>
      <p:sp>
        <p:nvSpPr>
          <p:cNvPr id="38" name="TextBox 38"/>
          <p:cNvSpPr txBox="1"/>
          <p:nvPr/>
        </p:nvSpPr>
        <p:spPr>
          <a:xfrm>
            <a:off x="6428457" y="3902159"/>
            <a:ext cx="3030082" cy="333070"/>
          </a:xfrm>
          <a:prstGeom prst="rect">
            <a:avLst/>
          </a:prstGeom>
        </p:spPr>
        <p:txBody>
          <a:bodyPr lIns="0" tIns="0" rIns="0" bIns="0" rtlCol="0" anchor="t">
            <a:spAutoFit/>
          </a:bodyPr>
          <a:lstStyle/>
          <a:p>
            <a:pPr algn="ctr">
              <a:lnSpc>
                <a:spcPts val="2641"/>
              </a:lnSpc>
              <a:spcBef>
                <a:spcPct val="0"/>
              </a:spcBef>
            </a:pPr>
            <a:r>
              <a:rPr lang="en-US" sz="1887" spc="-37">
                <a:solidFill>
                  <a:srgbClr val="EAC97F"/>
                </a:solidFill>
                <a:latin typeface="Montserrat Light Bold"/>
              </a:rPr>
              <a:t>Investment Subsidies</a:t>
            </a:r>
          </a:p>
        </p:txBody>
      </p:sp>
      <p:sp>
        <p:nvSpPr>
          <p:cNvPr id="39" name="TextBox 39"/>
          <p:cNvSpPr txBox="1"/>
          <p:nvPr/>
        </p:nvSpPr>
        <p:spPr>
          <a:xfrm>
            <a:off x="6786323" y="4313510"/>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FFFFFF"/>
                </a:solidFill>
                <a:latin typeface="Montserrat Light"/>
              </a:rPr>
              <a:t>The government offers subsidies and incentives to attract investments, including capital subsidies, power cost reimbursements, and more.</a:t>
            </a:r>
          </a:p>
        </p:txBody>
      </p:sp>
      <p:sp>
        <p:nvSpPr>
          <p:cNvPr id="40" name="TextBox 40"/>
          <p:cNvSpPr txBox="1"/>
          <p:nvPr/>
        </p:nvSpPr>
        <p:spPr>
          <a:xfrm>
            <a:off x="7460438" y="2950316"/>
            <a:ext cx="898685" cy="873562"/>
          </a:xfrm>
          <a:prstGeom prst="rect">
            <a:avLst/>
          </a:prstGeom>
        </p:spPr>
        <p:txBody>
          <a:bodyPr lIns="0" tIns="0" rIns="0" bIns="0" rtlCol="0" anchor="t">
            <a:spAutoFit/>
          </a:bodyPr>
          <a:lstStyle/>
          <a:p>
            <a:pPr algn="ctr">
              <a:lnSpc>
                <a:spcPts val="6975"/>
              </a:lnSpc>
              <a:spcBef>
                <a:spcPct val="0"/>
              </a:spcBef>
            </a:pPr>
            <a:r>
              <a:rPr lang="en-US" sz="4982" spc="-99">
                <a:solidFill>
                  <a:srgbClr val="FFFFFF"/>
                </a:solidFill>
                <a:latin typeface="Montserrat Light Bold"/>
              </a:rPr>
              <a:t>03</a:t>
            </a:r>
          </a:p>
        </p:txBody>
      </p:sp>
      <p:sp>
        <p:nvSpPr>
          <p:cNvPr id="41" name="TextBox 41"/>
          <p:cNvSpPr txBox="1"/>
          <p:nvPr/>
        </p:nvSpPr>
        <p:spPr>
          <a:xfrm>
            <a:off x="3194365" y="7013993"/>
            <a:ext cx="3591957" cy="333070"/>
          </a:xfrm>
          <a:prstGeom prst="rect">
            <a:avLst/>
          </a:prstGeom>
        </p:spPr>
        <p:txBody>
          <a:bodyPr lIns="0" tIns="0" rIns="0" bIns="0" rtlCol="0" anchor="t">
            <a:spAutoFit/>
          </a:bodyPr>
          <a:lstStyle/>
          <a:p>
            <a:pPr algn="ctr">
              <a:lnSpc>
                <a:spcPts val="2641"/>
              </a:lnSpc>
              <a:spcBef>
                <a:spcPct val="0"/>
              </a:spcBef>
            </a:pPr>
            <a:r>
              <a:rPr lang="en-US" sz="1887" spc="-37">
                <a:solidFill>
                  <a:srgbClr val="EAC97F"/>
                </a:solidFill>
                <a:latin typeface="Montserrat Light Bold"/>
              </a:rPr>
              <a:t>Infrastructure Development</a:t>
            </a:r>
          </a:p>
        </p:txBody>
      </p:sp>
      <p:sp>
        <p:nvSpPr>
          <p:cNvPr id="42" name="TextBox 42"/>
          <p:cNvSpPr txBox="1"/>
          <p:nvPr/>
        </p:nvSpPr>
        <p:spPr>
          <a:xfrm>
            <a:off x="3866886" y="7442664"/>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FFFFFF"/>
                </a:solidFill>
                <a:latin typeface="Montserrat Light"/>
              </a:rPr>
              <a:t>Telangana has invested significantly in infrastructure development, improving connectivity, and creating an enabling environment for businesses.</a:t>
            </a:r>
          </a:p>
        </p:txBody>
      </p:sp>
      <p:sp>
        <p:nvSpPr>
          <p:cNvPr id="43" name="TextBox 43"/>
          <p:cNvSpPr txBox="1"/>
          <p:nvPr/>
        </p:nvSpPr>
        <p:spPr>
          <a:xfrm>
            <a:off x="4541002" y="6093230"/>
            <a:ext cx="898685" cy="883087"/>
          </a:xfrm>
          <a:prstGeom prst="rect">
            <a:avLst/>
          </a:prstGeom>
        </p:spPr>
        <p:txBody>
          <a:bodyPr lIns="0" tIns="0" rIns="0" bIns="0" rtlCol="0" anchor="t">
            <a:spAutoFit/>
          </a:bodyPr>
          <a:lstStyle/>
          <a:p>
            <a:pPr algn="ctr">
              <a:lnSpc>
                <a:spcPts val="6975"/>
              </a:lnSpc>
              <a:spcBef>
                <a:spcPct val="0"/>
              </a:spcBef>
            </a:pPr>
            <a:r>
              <a:rPr lang="en-US" sz="4982" spc="-99">
                <a:solidFill>
                  <a:srgbClr val="FFFFFF"/>
                </a:solidFill>
                <a:latin typeface="Montserrat Light Bold"/>
              </a:rPr>
              <a:t>05</a:t>
            </a:r>
          </a:p>
        </p:txBody>
      </p:sp>
      <p:sp>
        <p:nvSpPr>
          <p:cNvPr id="44" name="AutoShape 44"/>
          <p:cNvSpPr/>
          <p:nvPr/>
        </p:nvSpPr>
        <p:spPr>
          <a:xfrm>
            <a:off x="1584188" y="1931076"/>
            <a:ext cx="6492240" cy="0"/>
          </a:xfrm>
          <a:prstGeom prst="line">
            <a:avLst/>
          </a:prstGeom>
          <a:ln w="38100" cap="flat">
            <a:solidFill>
              <a:srgbClr val="FFFFFF"/>
            </a:solidFill>
            <a:prstDash val="solid"/>
            <a:headEnd type="none" w="sm" len="sm"/>
            <a:tailEnd type="none" w="sm" len="sm"/>
          </a:ln>
        </p:spPr>
      </p:sp>
      <p:sp>
        <p:nvSpPr>
          <p:cNvPr id="45" name="AutoShape 45"/>
          <p:cNvSpPr/>
          <p:nvPr/>
        </p:nvSpPr>
        <p:spPr>
          <a:xfrm>
            <a:off x="10067177" y="1931958"/>
            <a:ext cx="6492240" cy="0"/>
          </a:xfrm>
          <a:prstGeom prst="line">
            <a:avLst/>
          </a:prstGeom>
          <a:ln w="38100" cap="flat">
            <a:solidFill>
              <a:srgbClr val="FFFFFF"/>
            </a:solidFill>
            <a:prstDash val="solid"/>
            <a:headEnd type="none" w="sm" len="sm"/>
            <a:tailEnd type="none" w="sm" len="sm"/>
          </a:ln>
        </p:spPr>
      </p:sp>
      <p:grpSp>
        <p:nvGrpSpPr>
          <p:cNvPr id="46" name="Group 46"/>
          <p:cNvGrpSpPr/>
          <p:nvPr/>
        </p:nvGrpSpPr>
        <p:grpSpPr>
          <a:xfrm>
            <a:off x="8738133" y="1653510"/>
            <a:ext cx="584283" cy="556895"/>
            <a:chOff x="0" y="0"/>
            <a:chExt cx="812800" cy="774700"/>
          </a:xfrm>
        </p:grpSpPr>
        <p:sp>
          <p:nvSpPr>
            <p:cNvPr id="47" name="Freeform 4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48" name="TextBox 48"/>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49" name="TextBox 49"/>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a:solidFill>
                  <a:srgbClr val="FFFBFB"/>
                </a:solidFill>
                <a:latin typeface="Canva Sans 1"/>
              </a:rPr>
              <a:t>What significant policies or initiatives were put into effect to enhance economic growth, investments, and employment in Telangana by the current government? </a:t>
            </a:r>
          </a:p>
        </p:txBody>
      </p:sp>
      <p:sp>
        <p:nvSpPr>
          <p:cNvPr id="50" name="TextBox 50"/>
          <p:cNvSpPr txBox="1"/>
          <p:nvPr/>
        </p:nvSpPr>
        <p:spPr>
          <a:xfrm>
            <a:off x="201246" y="179612"/>
            <a:ext cx="374898"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4</a:t>
            </a:r>
          </a:p>
        </p:txBody>
      </p:sp>
      <p:sp>
        <p:nvSpPr>
          <p:cNvPr id="51" name="TextBox 51"/>
          <p:cNvSpPr txBox="1"/>
          <p:nvPr/>
        </p:nvSpPr>
        <p:spPr>
          <a:xfrm>
            <a:off x="1028700" y="7013993"/>
            <a:ext cx="2246916" cy="333070"/>
          </a:xfrm>
          <a:prstGeom prst="rect">
            <a:avLst/>
          </a:prstGeom>
        </p:spPr>
        <p:txBody>
          <a:bodyPr lIns="0" tIns="0" rIns="0" bIns="0" rtlCol="0" anchor="t">
            <a:spAutoFit/>
          </a:bodyPr>
          <a:lstStyle/>
          <a:p>
            <a:pPr algn="ctr">
              <a:lnSpc>
                <a:spcPts val="2641"/>
              </a:lnSpc>
              <a:spcBef>
                <a:spcPct val="0"/>
              </a:spcBef>
            </a:pPr>
            <a:r>
              <a:rPr lang="en-US" sz="1887" spc="-37">
                <a:solidFill>
                  <a:srgbClr val="EAC97F"/>
                </a:solidFill>
                <a:latin typeface="Montserrat Light Bold"/>
              </a:rPr>
              <a:t>T-Hub</a:t>
            </a:r>
          </a:p>
        </p:txBody>
      </p:sp>
      <p:sp>
        <p:nvSpPr>
          <p:cNvPr id="52" name="TextBox 52"/>
          <p:cNvSpPr txBox="1"/>
          <p:nvPr/>
        </p:nvSpPr>
        <p:spPr>
          <a:xfrm>
            <a:off x="1028700" y="7442664"/>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FFFFFF"/>
                </a:solidFill>
                <a:latin typeface="Montserrat Light"/>
              </a:rPr>
              <a:t> T-Hub is India's largest startup incubator and innovation center, supporting entrepreneurship and fostering innovation in the state.</a:t>
            </a:r>
          </a:p>
        </p:txBody>
      </p:sp>
      <p:sp>
        <p:nvSpPr>
          <p:cNvPr id="53" name="TextBox 53"/>
          <p:cNvSpPr txBox="1"/>
          <p:nvPr/>
        </p:nvSpPr>
        <p:spPr>
          <a:xfrm>
            <a:off x="1702815" y="6079471"/>
            <a:ext cx="898685" cy="873562"/>
          </a:xfrm>
          <a:prstGeom prst="rect">
            <a:avLst/>
          </a:prstGeom>
        </p:spPr>
        <p:txBody>
          <a:bodyPr lIns="0" tIns="0" rIns="0" bIns="0" rtlCol="0" anchor="t">
            <a:spAutoFit/>
          </a:bodyPr>
          <a:lstStyle/>
          <a:p>
            <a:pPr algn="ctr">
              <a:lnSpc>
                <a:spcPts val="6975"/>
              </a:lnSpc>
              <a:spcBef>
                <a:spcPct val="0"/>
              </a:spcBef>
            </a:pPr>
            <a:r>
              <a:rPr lang="en-US" sz="4982" spc="-99">
                <a:solidFill>
                  <a:srgbClr val="FFFFFF"/>
                </a:solidFill>
                <a:latin typeface="Montserrat Light Bold"/>
              </a:rPr>
              <a:t>04</a:t>
            </a:r>
          </a:p>
        </p:txBody>
      </p:sp>
      <p:sp>
        <p:nvSpPr>
          <p:cNvPr id="54" name="TextBox 54"/>
          <p:cNvSpPr txBox="1"/>
          <p:nvPr/>
        </p:nvSpPr>
        <p:spPr>
          <a:xfrm>
            <a:off x="6511341" y="7013993"/>
            <a:ext cx="3591957" cy="316560"/>
          </a:xfrm>
          <a:prstGeom prst="rect">
            <a:avLst/>
          </a:prstGeom>
        </p:spPr>
        <p:txBody>
          <a:bodyPr lIns="0" tIns="0" rIns="0" bIns="0" rtlCol="0" anchor="t">
            <a:spAutoFit/>
          </a:bodyPr>
          <a:lstStyle/>
          <a:p>
            <a:pPr algn="ctr">
              <a:lnSpc>
                <a:spcPts val="2501"/>
              </a:lnSpc>
              <a:spcBef>
                <a:spcPct val="0"/>
              </a:spcBef>
            </a:pPr>
            <a:r>
              <a:rPr lang="en-US" sz="1787" spc="-35">
                <a:solidFill>
                  <a:srgbClr val="EAC97F"/>
                </a:solidFill>
                <a:latin typeface="Montserrat Light Bold"/>
              </a:rPr>
              <a:t>Ease of Doing Business</a:t>
            </a:r>
          </a:p>
        </p:txBody>
      </p:sp>
      <p:sp>
        <p:nvSpPr>
          <p:cNvPr id="55" name="TextBox 55"/>
          <p:cNvSpPr txBox="1"/>
          <p:nvPr/>
        </p:nvSpPr>
        <p:spPr>
          <a:xfrm>
            <a:off x="7183862" y="7475630"/>
            <a:ext cx="2246916" cy="1254926"/>
          </a:xfrm>
          <a:prstGeom prst="rect">
            <a:avLst/>
          </a:prstGeom>
        </p:spPr>
        <p:txBody>
          <a:bodyPr lIns="0" tIns="0" rIns="0" bIns="0" rtlCol="0" anchor="t">
            <a:spAutoFit/>
          </a:bodyPr>
          <a:lstStyle/>
          <a:p>
            <a:pPr algn="ctr">
              <a:lnSpc>
                <a:spcPts val="1705"/>
              </a:lnSpc>
              <a:spcBef>
                <a:spcPct val="0"/>
              </a:spcBef>
            </a:pPr>
            <a:r>
              <a:rPr lang="en-US" sz="1218">
                <a:solidFill>
                  <a:srgbClr val="FFFFFF"/>
                </a:solidFill>
                <a:latin typeface="Montserrat Light"/>
              </a:rPr>
              <a:t>Telangana has invested significantly in infrastructure development, improving connectivity, and creating an enabling environment for businesses.</a:t>
            </a:r>
          </a:p>
        </p:txBody>
      </p:sp>
      <p:sp>
        <p:nvSpPr>
          <p:cNvPr id="56" name="TextBox 56"/>
          <p:cNvSpPr txBox="1"/>
          <p:nvPr/>
        </p:nvSpPr>
        <p:spPr>
          <a:xfrm>
            <a:off x="7857977" y="6126197"/>
            <a:ext cx="898685" cy="873562"/>
          </a:xfrm>
          <a:prstGeom prst="rect">
            <a:avLst/>
          </a:prstGeom>
        </p:spPr>
        <p:txBody>
          <a:bodyPr lIns="0" tIns="0" rIns="0" bIns="0" rtlCol="0" anchor="t">
            <a:spAutoFit/>
          </a:bodyPr>
          <a:lstStyle/>
          <a:p>
            <a:pPr algn="ctr">
              <a:lnSpc>
                <a:spcPts val="6975"/>
              </a:lnSpc>
              <a:spcBef>
                <a:spcPct val="0"/>
              </a:spcBef>
            </a:pPr>
            <a:r>
              <a:rPr lang="en-US" sz="4982" spc="-99">
                <a:solidFill>
                  <a:srgbClr val="FFFFFF"/>
                </a:solidFill>
                <a:latin typeface="Montserrat Light Bold"/>
              </a:rPr>
              <a:t>06</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4594198" y="-1321890"/>
            <a:ext cx="21853498" cy="4040758"/>
            <a:chOff x="0" y="0"/>
            <a:chExt cx="1012092" cy="187138"/>
          </a:xfrm>
        </p:grpSpPr>
        <p:sp>
          <p:nvSpPr>
            <p:cNvPr id="3" name="Freeform 3"/>
            <p:cNvSpPr/>
            <p:nvPr/>
          </p:nvSpPr>
          <p:spPr>
            <a:xfrm>
              <a:off x="0" y="0"/>
              <a:ext cx="1012092" cy="187138"/>
            </a:xfrm>
            <a:custGeom>
              <a:avLst/>
              <a:gdLst/>
              <a:ahLst/>
              <a:cxnLst/>
              <a:rect l="l" t="t" r="r" b="b"/>
              <a:pathLst>
                <a:path w="1012092" h="187138">
                  <a:moveTo>
                    <a:pt x="203200" y="0"/>
                  </a:moveTo>
                  <a:lnTo>
                    <a:pt x="808892" y="0"/>
                  </a:lnTo>
                  <a:lnTo>
                    <a:pt x="1012092" y="187138"/>
                  </a:lnTo>
                  <a:lnTo>
                    <a:pt x="0" y="187138"/>
                  </a:lnTo>
                  <a:lnTo>
                    <a:pt x="203200" y="0"/>
                  </a:lnTo>
                  <a:close/>
                </a:path>
              </a:pathLst>
            </a:custGeom>
            <a:solidFill>
              <a:srgbClr val="333333"/>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33904"/>
            <a:ext cx="11988230" cy="2069533"/>
            <a:chOff x="0" y="0"/>
            <a:chExt cx="15984307" cy="2759377"/>
          </a:xfrm>
        </p:grpSpPr>
        <p:sp>
          <p:nvSpPr>
            <p:cNvPr id="6" name="TextBox 6"/>
            <p:cNvSpPr txBox="1"/>
            <p:nvPr/>
          </p:nvSpPr>
          <p:spPr>
            <a:xfrm>
              <a:off x="0" y="0"/>
              <a:ext cx="15984307" cy="1714500"/>
            </a:xfrm>
            <a:prstGeom prst="rect">
              <a:avLst/>
            </a:prstGeom>
          </p:spPr>
          <p:txBody>
            <a:bodyPr lIns="0" tIns="0" rIns="0" bIns="0" rtlCol="0" anchor="t">
              <a:spAutoFit/>
            </a:bodyPr>
            <a:lstStyle/>
            <a:p>
              <a:pPr>
                <a:lnSpc>
                  <a:spcPts val="10199"/>
                </a:lnSpc>
              </a:pPr>
              <a:r>
                <a:rPr lang="en-US" sz="8499">
                  <a:solidFill>
                    <a:srgbClr val="C1FF72"/>
                  </a:solidFill>
                  <a:latin typeface="TT Hoves Bold"/>
                </a:rPr>
                <a:t>INSIGHTS</a:t>
              </a:r>
            </a:p>
          </p:txBody>
        </p:sp>
        <p:sp>
          <p:nvSpPr>
            <p:cNvPr id="7" name="TextBox 7"/>
            <p:cNvSpPr txBox="1"/>
            <p:nvPr/>
          </p:nvSpPr>
          <p:spPr>
            <a:xfrm>
              <a:off x="0" y="1998223"/>
              <a:ext cx="12908144" cy="761154"/>
            </a:xfrm>
            <a:prstGeom prst="rect">
              <a:avLst/>
            </a:prstGeom>
          </p:spPr>
          <p:txBody>
            <a:bodyPr lIns="0" tIns="0" rIns="0" bIns="0" rtlCol="0" anchor="t">
              <a:spAutoFit/>
            </a:bodyPr>
            <a:lstStyle/>
            <a:p>
              <a:pPr algn="l">
                <a:lnSpc>
                  <a:spcPts val="4759"/>
                </a:lnSpc>
              </a:pPr>
              <a:r>
                <a:rPr lang="en-US" sz="3399">
                  <a:solidFill>
                    <a:srgbClr val="C1FF72"/>
                  </a:solidFill>
                  <a:latin typeface="Helios"/>
                </a:rPr>
                <a:t>Top 5 Insights</a:t>
              </a:r>
            </a:p>
          </p:txBody>
        </p:sp>
      </p:grpSp>
      <p:grpSp>
        <p:nvGrpSpPr>
          <p:cNvPr id="8" name="Group 8"/>
          <p:cNvGrpSpPr/>
          <p:nvPr/>
        </p:nvGrpSpPr>
        <p:grpSpPr>
          <a:xfrm>
            <a:off x="0" y="2535141"/>
            <a:ext cx="12809859" cy="1257508"/>
            <a:chOff x="0" y="-40918"/>
            <a:chExt cx="3373790" cy="331196"/>
          </a:xfrm>
        </p:grpSpPr>
        <p:sp>
          <p:nvSpPr>
            <p:cNvPr id="9" name="Freeform 9"/>
            <p:cNvSpPr/>
            <p:nvPr/>
          </p:nvSpPr>
          <p:spPr>
            <a:xfrm>
              <a:off x="0" y="0"/>
              <a:ext cx="3373790" cy="264521"/>
            </a:xfrm>
            <a:custGeom>
              <a:avLst/>
              <a:gdLst/>
              <a:ahLst/>
              <a:cxnLst/>
              <a:rect l="l" t="t" r="r" b="b"/>
              <a:pathLst>
                <a:path w="3373790" h="264521">
                  <a:moveTo>
                    <a:pt x="0" y="0"/>
                  </a:moveTo>
                  <a:lnTo>
                    <a:pt x="3373790" y="0"/>
                  </a:lnTo>
                  <a:lnTo>
                    <a:pt x="3373790" y="264521"/>
                  </a:lnTo>
                  <a:lnTo>
                    <a:pt x="0" y="264521"/>
                  </a:lnTo>
                  <a:close/>
                </a:path>
              </a:pathLst>
            </a:custGeom>
            <a:solidFill>
              <a:srgbClr val="E4E4E4"/>
            </a:solidFill>
            <a:ln w="9525" cap="sq">
              <a:solidFill>
                <a:srgbClr val="FFFFFF"/>
              </a:solidFill>
              <a:prstDash val="solid"/>
              <a:miter/>
            </a:ln>
          </p:spPr>
        </p:sp>
        <p:sp>
          <p:nvSpPr>
            <p:cNvPr id="10" name="TextBox 10"/>
            <p:cNvSpPr txBox="1"/>
            <p:nvPr/>
          </p:nvSpPr>
          <p:spPr>
            <a:xfrm>
              <a:off x="0" y="-40918"/>
              <a:ext cx="2699299" cy="331196"/>
            </a:xfrm>
            <a:prstGeom prst="rect">
              <a:avLst/>
            </a:prstGeom>
          </p:spPr>
          <p:txBody>
            <a:bodyPr lIns="50800" tIns="50800" rIns="50800" bIns="50800" rtlCol="0" anchor="ctr"/>
            <a:lstStyle/>
            <a:p>
              <a:pPr>
                <a:lnSpc>
                  <a:spcPts val="4199"/>
                </a:lnSpc>
              </a:pPr>
              <a:r>
                <a:rPr lang="en-US" sz="2999" dirty="0">
                  <a:solidFill>
                    <a:srgbClr val="A20E20"/>
                  </a:solidFill>
                  <a:latin typeface="Helios Bold"/>
                </a:rPr>
                <a:t> 1: Top 3 Leading Districts in Telangana</a:t>
              </a:r>
            </a:p>
          </p:txBody>
        </p:sp>
      </p:grpSp>
      <p:sp>
        <p:nvSpPr>
          <p:cNvPr id="11" name="TextBox 11"/>
          <p:cNvSpPr txBox="1"/>
          <p:nvPr/>
        </p:nvSpPr>
        <p:spPr>
          <a:xfrm>
            <a:off x="466133" y="3989920"/>
            <a:ext cx="16230600" cy="1298575"/>
          </a:xfrm>
          <a:prstGeom prst="rect">
            <a:avLst/>
          </a:prstGeom>
        </p:spPr>
        <p:txBody>
          <a:bodyPr lIns="0" tIns="0" rIns="0" bIns="0" rtlCol="0" anchor="t">
            <a:spAutoFit/>
          </a:bodyPr>
          <a:lstStyle/>
          <a:p>
            <a:pPr algn="just">
              <a:lnSpc>
                <a:spcPts val="3499"/>
              </a:lnSpc>
            </a:pPr>
            <a:r>
              <a:rPr lang="en-US" sz="2499" dirty="0" err="1">
                <a:solidFill>
                  <a:srgbClr val="2A2E3A"/>
                </a:solidFill>
                <a:latin typeface="Helios"/>
              </a:rPr>
              <a:t>Rangareddy</a:t>
            </a:r>
            <a:r>
              <a:rPr lang="en-US" sz="2499" dirty="0">
                <a:solidFill>
                  <a:srgbClr val="2A2E3A"/>
                </a:solidFill>
                <a:latin typeface="Helios"/>
              </a:rPr>
              <a:t>, </a:t>
            </a:r>
            <a:r>
              <a:rPr lang="en-US" sz="2499" dirty="0" err="1">
                <a:solidFill>
                  <a:srgbClr val="2A2E3A"/>
                </a:solidFill>
                <a:latin typeface="Helios"/>
              </a:rPr>
              <a:t>Medchal_Malkajgiri</a:t>
            </a:r>
            <a:r>
              <a:rPr lang="en-US" sz="2499" dirty="0">
                <a:solidFill>
                  <a:srgbClr val="2A2E3A"/>
                </a:solidFill>
                <a:latin typeface="Helios"/>
              </a:rPr>
              <a:t>, and </a:t>
            </a:r>
            <a:r>
              <a:rPr lang="en-US" sz="2499" dirty="0" err="1">
                <a:solidFill>
                  <a:srgbClr val="2A2E3A"/>
                </a:solidFill>
                <a:latin typeface="Helios"/>
              </a:rPr>
              <a:t>Sangareddy</a:t>
            </a:r>
            <a:r>
              <a:rPr lang="en-US" sz="2499" dirty="0">
                <a:solidFill>
                  <a:srgbClr val="2A2E3A"/>
                </a:solidFill>
                <a:latin typeface="Helios"/>
              </a:rPr>
              <a:t> thrive in investment, employment, and sectors due to their strategic location, strong infrastructure, and business-friendly government policies, making them preferred destinations for investors and industries.</a:t>
            </a:r>
          </a:p>
        </p:txBody>
      </p:sp>
      <p:grpSp>
        <p:nvGrpSpPr>
          <p:cNvPr id="12" name="Group 12"/>
          <p:cNvGrpSpPr/>
          <p:nvPr/>
        </p:nvGrpSpPr>
        <p:grpSpPr>
          <a:xfrm>
            <a:off x="13814230" y="9253538"/>
            <a:ext cx="5765006" cy="1038225"/>
            <a:chOff x="0" y="0"/>
            <a:chExt cx="7686674" cy="1384300"/>
          </a:xfrm>
        </p:grpSpPr>
        <p:grpSp>
          <p:nvGrpSpPr>
            <p:cNvPr id="13" name="Group 13"/>
            <p:cNvGrpSpPr/>
            <p:nvPr/>
          </p:nvGrpSpPr>
          <p:grpSpPr>
            <a:xfrm>
              <a:off x="0" y="0"/>
              <a:ext cx="7686674" cy="1384300"/>
              <a:chOff x="0" y="0"/>
              <a:chExt cx="1049690" cy="189040"/>
            </a:xfrm>
          </p:grpSpPr>
          <p:sp>
            <p:nvSpPr>
              <p:cNvPr id="14" name="Freeform 14"/>
              <p:cNvSpPr/>
              <p:nvPr/>
            </p:nvSpPr>
            <p:spPr>
              <a:xfrm>
                <a:off x="0" y="0"/>
                <a:ext cx="1049690" cy="189040"/>
              </a:xfrm>
              <a:custGeom>
                <a:avLst/>
                <a:gdLst/>
                <a:ahLst/>
                <a:cxnLst/>
                <a:rect l="l" t="t" r="r" b="b"/>
                <a:pathLst>
                  <a:path w="1049690" h="189040">
                    <a:moveTo>
                      <a:pt x="203200" y="0"/>
                    </a:moveTo>
                    <a:lnTo>
                      <a:pt x="846490" y="0"/>
                    </a:lnTo>
                    <a:lnTo>
                      <a:pt x="1049690" y="189040"/>
                    </a:lnTo>
                    <a:lnTo>
                      <a:pt x="0" y="189040"/>
                    </a:lnTo>
                    <a:lnTo>
                      <a:pt x="203200" y="0"/>
                    </a:lnTo>
                    <a:close/>
                  </a:path>
                </a:pathLst>
              </a:custGeom>
              <a:solidFill>
                <a:srgbClr val="333333"/>
              </a:solidFill>
            </p:spPr>
          </p:sp>
          <p:sp>
            <p:nvSpPr>
              <p:cNvPr id="15" name="TextBox 15"/>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sp>
          <p:nvSpPr>
            <p:cNvPr id="16" name="TextBox 16"/>
            <p:cNvSpPr txBox="1"/>
            <p:nvPr/>
          </p:nvSpPr>
          <p:spPr>
            <a:xfrm>
              <a:off x="1942883" y="475615"/>
              <a:ext cx="2698286" cy="404495"/>
            </a:xfrm>
            <a:prstGeom prst="rect">
              <a:avLst/>
            </a:prstGeom>
          </p:spPr>
          <p:txBody>
            <a:bodyPr lIns="0" tIns="0" rIns="0" bIns="0" rtlCol="0" anchor="t">
              <a:spAutoFit/>
            </a:bodyPr>
            <a:lstStyle/>
            <a:p>
              <a:pPr marL="0" lvl="0" indent="0" algn="r">
                <a:lnSpc>
                  <a:spcPts val="2340"/>
                </a:lnSpc>
                <a:spcBef>
                  <a:spcPct val="0"/>
                </a:spcBef>
              </a:pPr>
              <a:r>
                <a:rPr lang="en-US" sz="1800">
                  <a:solidFill>
                    <a:srgbClr val="FFFFFF"/>
                  </a:solidFill>
                  <a:latin typeface="Helios Bold"/>
                </a:rPr>
                <a:t>---&gt;</a:t>
              </a:r>
            </a:p>
          </p:txBody>
        </p:sp>
      </p:grpSp>
      <p:sp>
        <p:nvSpPr>
          <p:cNvPr id="17" name="Freeform 17"/>
          <p:cNvSpPr/>
          <p:nvPr/>
        </p:nvSpPr>
        <p:spPr>
          <a:xfrm>
            <a:off x="16640932" y="333904"/>
            <a:ext cx="1236736" cy="1389592"/>
          </a:xfrm>
          <a:custGeom>
            <a:avLst/>
            <a:gdLst/>
            <a:ahLst/>
            <a:cxnLst/>
            <a:rect l="l" t="t" r="r" b="b"/>
            <a:pathLst>
              <a:path w="1236736" h="1389592">
                <a:moveTo>
                  <a:pt x="0" y="0"/>
                </a:moveTo>
                <a:lnTo>
                  <a:pt x="1236736" y="0"/>
                </a:lnTo>
                <a:lnTo>
                  <a:pt x="1236736" y="1389592"/>
                </a:lnTo>
                <a:lnTo>
                  <a:pt x="0" y="13895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 y="5683038"/>
            <a:ext cx="12809859" cy="1692416"/>
            <a:chOff x="0" y="-66675"/>
            <a:chExt cx="2908525" cy="445740"/>
          </a:xfrm>
        </p:grpSpPr>
        <p:sp>
          <p:nvSpPr>
            <p:cNvPr id="19" name="Freeform 19"/>
            <p:cNvSpPr/>
            <p:nvPr/>
          </p:nvSpPr>
          <p:spPr>
            <a:xfrm>
              <a:off x="0" y="19204"/>
              <a:ext cx="2908525" cy="266493"/>
            </a:xfrm>
            <a:custGeom>
              <a:avLst/>
              <a:gdLst/>
              <a:ahLst/>
              <a:cxnLst/>
              <a:rect l="l" t="t" r="r" b="b"/>
              <a:pathLst>
                <a:path w="3373790" h="266493">
                  <a:moveTo>
                    <a:pt x="0" y="0"/>
                  </a:moveTo>
                  <a:lnTo>
                    <a:pt x="3373790" y="0"/>
                  </a:lnTo>
                  <a:lnTo>
                    <a:pt x="3373790" y="266493"/>
                  </a:lnTo>
                  <a:lnTo>
                    <a:pt x="0" y="266493"/>
                  </a:lnTo>
                  <a:close/>
                </a:path>
              </a:pathLst>
            </a:custGeom>
            <a:solidFill>
              <a:srgbClr val="E4E4E4"/>
            </a:solidFill>
            <a:ln w="9525" cap="sq">
              <a:solidFill>
                <a:srgbClr val="FFFFFF"/>
              </a:solidFill>
              <a:prstDash val="solid"/>
              <a:miter/>
            </a:ln>
          </p:spPr>
        </p:sp>
        <p:sp>
          <p:nvSpPr>
            <p:cNvPr id="20" name="TextBox 20"/>
            <p:cNvSpPr txBox="1"/>
            <p:nvPr/>
          </p:nvSpPr>
          <p:spPr>
            <a:xfrm>
              <a:off x="0" y="-66675"/>
              <a:ext cx="2325758" cy="445740"/>
            </a:xfrm>
            <a:prstGeom prst="rect">
              <a:avLst/>
            </a:prstGeom>
          </p:spPr>
          <p:txBody>
            <a:bodyPr lIns="50800" tIns="50800" rIns="50800" bIns="50800" rtlCol="0" anchor="ctr"/>
            <a:lstStyle/>
            <a:p>
              <a:pPr algn="just">
                <a:lnSpc>
                  <a:spcPts val="4199"/>
                </a:lnSpc>
              </a:pPr>
              <a:r>
                <a:rPr lang="en-US" sz="2999" dirty="0">
                  <a:solidFill>
                    <a:srgbClr val="A20E20"/>
                  </a:solidFill>
                  <a:latin typeface="Helios Bold"/>
                </a:rPr>
                <a:t> 2 : Top Districts Driving Transportation in Telangana</a:t>
              </a:r>
            </a:p>
          </p:txBody>
        </p:sp>
      </p:grpSp>
      <p:sp>
        <p:nvSpPr>
          <p:cNvPr id="21" name="TextBox 21"/>
          <p:cNvSpPr txBox="1"/>
          <p:nvPr/>
        </p:nvSpPr>
        <p:spPr>
          <a:xfrm>
            <a:off x="466133" y="7375454"/>
            <a:ext cx="16230600" cy="860425"/>
          </a:xfrm>
          <a:prstGeom prst="rect">
            <a:avLst/>
          </a:prstGeom>
        </p:spPr>
        <p:txBody>
          <a:bodyPr lIns="0" tIns="0" rIns="0" bIns="0" rtlCol="0" anchor="t">
            <a:spAutoFit/>
          </a:bodyPr>
          <a:lstStyle/>
          <a:p>
            <a:pPr algn="just">
              <a:lnSpc>
                <a:spcPts val="3499"/>
              </a:lnSpc>
            </a:pPr>
            <a:r>
              <a:rPr lang="en-US" sz="2499" dirty="0">
                <a:solidFill>
                  <a:srgbClr val="2A2E3A"/>
                </a:solidFill>
                <a:latin typeface="Helios"/>
              </a:rPr>
              <a:t>Cities like Hyderabad, </a:t>
            </a:r>
            <a:r>
              <a:rPr lang="en-US" sz="2499" dirty="0" err="1">
                <a:solidFill>
                  <a:srgbClr val="2A2E3A"/>
                </a:solidFill>
                <a:latin typeface="Helios"/>
              </a:rPr>
              <a:t>Medchal_Malkajgiri</a:t>
            </a:r>
            <a:r>
              <a:rPr lang="en-US" sz="2499" dirty="0">
                <a:solidFill>
                  <a:srgbClr val="2A2E3A"/>
                </a:solidFill>
                <a:latin typeface="Helios"/>
              </a:rPr>
              <a:t>, </a:t>
            </a:r>
            <a:r>
              <a:rPr lang="en-US" sz="2499" dirty="0" err="1">
                <a:solidFill>
                  <a:srgbClr val="2A2E3A"/>
                </a:solidFill>
                <a:latin typeface="Helios"/>
              </a:rPr>
              <a:t>Rangareddy</a:t>
            </a:r>
            <a:r>
              <a:rPr lang="en-US" sz="2499" dirty="0">
                <a:solidFill>
                  <a:srgbClr val="2A2E3A"/>
                </a:solidFill>
                <a:latin typeface="Helios"/>
              </a:rPr>
              <a:t>, </a:t>
            </a:r>
            <a:r>
              <a:rPr lang="en-US" sz="2499" dirty="0" err="1">
                <a:solidFill>
                  <a:srgbClr val="2A2E3A"/>
                </a:solidFill>
                <a:latin typeface="Helios"/>
              </a:rPr>
              <a:t>Sangareddy</a:t>
            </a:r>
            <a:r>
              <a:rPr lang="en-US" sz="2499" dirty="0">
                <a:solidFill>
                  <a:srgbClr val="2A2E3A"/>
                </a:solidFill>
                <a:latin typeface="Helios"/>
              </a:rPr>
              <a:t>, and Nizamabad are driving Telangana's vehicle boom due to rapid urbanization and population growth, leading to increased demand for cars and bikes.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4594198" y="-1321890"/>
            <a:ext cx="21853498" cy="4040758"/>
            <a:chOff x="0" y="0"/>
            <a:chExt cx="1012092" cy="187138"/>
          </a:xfrm>
        </p:grpSpPr>
        <p:sp>
          <p:nvSpPr>
            <p:cNvPr id="3" name="Freeform 3"/>
            <p:cNvSpPr/>
            <p:nvPr/>
          </p:nvSpPr>
          <p:spPr>
            <a:xfrm>
              <a:off x="0" y="0"/>
              <a:ext cx="1012092" cy="187138"/>
            </a:xfrm>
            <a:custGeom>
              <a:avLst/>
              <a:gdLst/>
              <a:ahLst/>
              <a:cxnLst/>
              <a:rect l="l" t="t" r="r" b="b"/>
              <a:pathLst>
                <a:path w="1012092" h="187138">
                  <a:moveTo>
                    <a:pt x="203200" y="0"/>
                  </a:moveTo>
                  <a:lnTo>
                    <a:pt x="808892" y="0"/>
                  </a:lnTo>
                  <a:lnTo>
                    <a:pt x="1012092" y="187138"/>
                  </a:lnTo>
                  <a:lnTo>
                    <a:pt x="0" y="187138"/>
                  </a:lnTo>
                  <a:lnTo>
                    <a:pt x="203200" y="0"/>
                  </a:lnTo>
                  <a:close/>
                </a:path>
              </a:pathLst>
            </a:custGeom>
            <a:solidFill>
              <a:srgbClr val="333333"/>
            </a:solidFill>
          </p:spPr>
        </p:sp>
        <p:sp>
          <p:nvSpPr>
            <p:cNvPr id="4" name="TextBox 4"/>
            <p:cNvSpPr txBox="1"/>
            <p:nvPr/>
          </p:nvSpPr>
          <p:spPr>
            <a:xfrm>
              <a:off x="127000" y="-38100"/>
              <a:ext cx="558800" cy="64770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a:off x="1028700" y="333904"/>
            <a:ext cx="11988230" cy="2069533"/>
            <a:chOff x="0" y="0"/>
            <a:chExt cx="15984307" cy="2759377"/>
          </a:xfrm>
        </p:grpSpPr>
        <p:sp>
          <p:nvSpPr>
            <p:cNvPr id="6" name="TextBox 6"/>
            <p:cNvSpPr txBox="1"/>
            <p:nvPr/>
          </p:nvSpPr>
          <p:spPr>
            <a:xfrm>
              <a:off x="0" y="0"/>
              <a:ext cx="15984307" cy="1714500"/>
            </a:xfrm>
            <a:prstGeom prst="rect">
              <a:avLst/>
            </a:prstGeom>
          </p:spPr>
          <p:txBody>
            <a:bodyPr lIns="0" tIns="0" rIns="0" bIns="0" rtlCol="0" anchor="t">
              <a:spAutoFit/>
            </a:bodyPr>
            <a:lstStyle/>
            <a:p>
              <a:pPr>
                <a:lnSpc>
                  <a:spcPts val="10199"/>
                </a:lnSpc>
              </a:pPr>
              <a:r>
                <a:rPr lang="en-US" sz="8499">
                  <a:solidFill>
                    <a:srgbClr val="C1FF72"/>
                  </a:solidFill>
                  <a:latin typeface="TT Hoves Bold"/>
                </a:rPr>
                <a:t>INSIGHTS</a:t>
              </a:r>
            </a:p>
          </p:txBody>
        </p:sp>
        <p:sp>
          <p:nvSpPr>
            <p:cNvPr id="7" name="TextBox 7"/>
            <p:cNvSpPr txBox="1"/>
            <p:nvPr/>
          </p:nvSpPr>
          <p:spPr>
            <a:xfrm>
              <a:off x="0" y="1998223"/>
              <a:ext cx="12908144" cy="761154"/>
            </a:xfrm>
            <a:prstGeom prst="rect">
              <a:avLst/>
            </a:prstGeom>
          </p:spPr>
          <p:txBody>
            <a:bodyPr lIns="0" tIns="0" rIns="0" bIns="0" rtlCol="0" anchor="t">
              <a:spAutoFit/>
            </a:bodyPr>
            <a:lstStyle/>
            <a:p>
              <a:pPr algn="l">
                <a:lnSpc>
                  <a:spcPts val="4759"/>
                </a:lnSpc>
              </a:pPr>
              <a:r>
                <a:rPr lang="en-US" sz="3399">
                  <a:solidFill>
                    <a:srgbClr val="C1FF72"/>
                  </a:solidFill>
                  <a:latin typeface="Helios"/>
                </a:rPr>
                <a:t>Top 5 Insights</a:t>
              </a:r>
            </a:p>
          </p:txBody>
        </p:sp>
      </p:grpSp>
      <p:grpSp>
        <p:nvGrpSpPr>
          <p:cNvPr id="8" name="Group 8"/>
          <p:cNvGrpSpPr/>
          <p:nvPr/>
        </p:nvGrpSpPr>
        <p:grpSpPr>
          <a:xfrm>
            <a:off x="0" y="2465712"/>
            <a:ext cx="12809859" cy="1075827"/>
            <a:chOff x="0" y="-66675"/>
            <a:chExt cx="3373790" cy="283346"/>
          </a:xfrm>
        </p:grpSpPr>
        <p:sp>
          <p:nvSpPr>
            <p:cNvPr id="9" name="Freeform 9"/>
            <p:cNvSpPr/>
            <p:nvPr/>
          </p:nvSpPr>
          <p:spPr>
            <a:xfrm>
              <a:off x="0" y="0"/>
              <a:ext cx="3373790" cy="209984"/>
            </a:xfrm>
            <a:custGeom>
              <a:avLst/>
              <a:gdLst/>
              <a:ahLst/>
              <a:cxnLst/>
              <a:rect l="l" t="t" r="r" b="b"/>
              <a:pathLst>
                <a:path w="3373790" h="209984">
                  <a:moveTo>
                    <a:pt x="0" y="0"/>
                  </a:moveTo>
                  <a:lnTo>
                    <a:pt x="3373790" y="0"/>
                  </a:lnTo>
                  <a:lnTo>
                    <a:pt x="3373790" y="209984"/>
                  </a:lnTo>
                  <a:lnTo>
                    <a:pt x="0" y="209984"/>
                  </a:lnTo>
                  <a:close/>
                </a:path>
              </a:pathLst>
            </a:custGeom>
            <a:solidFill>
              <a:srgbClr val="E4E4E4"/>
            </a:solidFill>
            <a:ln w="9525" cap="sq">
              <a:solidFill>
                <a:srgbClr val="FFFFFF"/>
              </a:solidFill>
              <a:prstDash val="solid"/>
              <a:miter/>
            </a:ln>
          </p:spPr>
        </p:sp>
        <p:sp>
          <p:nvSpPr>
            <p:cNvPr id="10" name="TextBox 10"/>
            <p:cNvSpPr txBox="1"/>
            <p:nvPr/>
          </p:nvSpPr>
          <p:spPr>
            <a:xfrm>
              <a:off x="0" y="-66675"/>
              <a:ext cx="2629057" cy="283346"/>
            </a:xfrm>
            <a:prstGeom prst="rect">
              <a:avLst/>
            </a:prstGeom>
          </p:spPr>
          <p:txBody>
            <a:bodyPr lIns="50800" tIns="50800" rIns="50800" bIns="50800" rtlCol="0" anchor="ctr"/>
            <a:lstStyle/>
            <a:p>
              <a:pPr>
                <a:lnSpc>
                  <a:spcPts val="4199"/>
                </a:lnSpc>
              </a:pPr>
              <a:r>
                <a:rPr lang="en-US" sz="2999" dirty="0">
                  <a:solidFill>
                    <a:srgbClr val="A20E20"/>
                  </a:solidFill>
                  <a:latin typeface="Helios Bold"/>
                </a:rPr>
                <a:t> 3 : E-stamp Challan Growth More Since Pandemic</a:t>
              </a:r>
            </a:p>
          </p:txBody>
        </p:sp>
      </p:grpSp>
      <p:sp>
        <p:nvSpPr>
          <p:cNvPr id="11" name="TextBox 11"/>
          <p:cNvSpPr txBox="1"/>
          <p:nvPr/>
        </p:nvSpPr>
        <p:spPr>
          <a:xfrm>
            <a:off x="466133" y="3989920"/>
            <a:ext cx="16230600" cy="860425"/>
          </a:xfrm>
          <a:prstGeom prst="rect">
            <a:avLst/>
          </a:prstGeom>
        </p:spPr>
        <p:txBody>
          <a:bodyPr lIns="0" tIns="0" rIns="0" bIns="0" rtlCol="0" anchor="t">
            <a:spAutoFit/>
          </a:bodyPr>
          <a:lstStyle/>
          <a:p>
            <a:pPr algn="just">
              <a:lnSpc>
                <a:spcPts val="3499"/>
              </a:lnSpc>
            </a:pPr>
            <a:r>
              <a:rPr lang="en-US" sz="2499" dirty="0">
                <a:solidFill>
                  <a:srgbClr val="2A2E3A"/>
                </a:solidFill>
                <a:latin typeface="Helios"/>
              </a:rPr>
              <a:t>Document registration had been leading before pandemic in Telangana. Since 2020, there is a significant growth in E-stamp registration and it has been leading.</a:t>
            </a:r>
          </a:p>
        </p:txBody>
      </p:sp>
      <p:sp>
        <p:nvSpPr>
          <p:cNvPr id="12" name="Freeform 12"/>
          <p:cNvSpPr/>
          <p:nvPr/>
        </p:nvSpPr>
        <p:spPr>
          <a:xfrm>
            <a:off x="16640932" y="333904"/>
            <a:ext cx="1236736" cy="1389592"/>
          </a:xfrm>
          <a:custGeom>
            <a:avLst/>
            <a:gdLst/>
            <a:ahLst/>
            <a:cxnLst/>
            <a:rect l="l" t="t" r="r" b="b"/>
            <a:pathLst>
              <a:path w="1236736" h="1389592">
                <a:moveTo>
                  <a:pt x="0" y="0"/>
                </a:moveTo>
                <a:lnTo>
                  <a:pt x="1236736" y="0"/>
                </a:lnTo>
                <a:lnTo>
                  <a:pt x="1236736" y="1389592"/>
                </a:lnTo>
                <a:lnTo>
                  <a:pt x="0" y="13895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3" name="Group 13"/>
          <p:cNvGrpSpPr/>
          <p:nvPr/>
        </p:nvGrpSpPr>
        <p:grpSpPr>
          <a:xfrm>
            <a:off x="0" y="4911513"/>
            <a:ext cx="12809859" cy="1209882"/>
            <a:chOff x="0" y="-66675"/>
            <a:chExt cx="3373790" cy="318652"/>
          </a:xfrm>
        </p:grpSpPr>
        <p:sp>
          <p:nvSpPr>
            <p:cNvPr id="14" name="Freeform 14"/>
            <p:cNvSpPr/>
            <p:nvPr/>
          </p:nvSpPr>
          <p:spPr>
            <a:xfrm>
              <a:off x="0" y="0"/>
              <a:ext cx="3373790" cy="198084"/>
            </a:xfrm>
            <a:custGeom>
              <a:avLst/>
              <a:gdLst/>
              <a:ahLst/>
              <a:cxnLst/>
              <a:rect l="l" t="t" r="r" b="b"/>
              <a:pathLst>
                <a:path w="3373790" h="198084">
                  <a:moveTo>
                    <a:pt x="0" y="0"/>
                  </a:moveTo>
                  <a:lnTo>
                    <a:pt x="3373790" y="0"/>
                  </a:lnTo>
                  <a:lnTo>
                    <a:pt x="3373790" y="198084"/>
                  </a:lnTo>
                  <a:lnTo>
                    <a:pt x="0" y="198084"/>
                  </a:lnTo>
                  <a:close/>
                </a:path>
              </a:pathLst>
            </a:custGeom>
            <a:solidFill>
              <a:srgbClr val="E4E4E4"/>
            </a:solidFill>
            <a:ln w="9525" cap="sq">
              <a:solidFill>
                <a:srgbClr val="FFFFFF"/>
              </a:solidFill>
              <a:prstDash val="solid"/>
              <a:miter/>
            </a:ln>
          </p:spPr>
        </p:sp>
        <p:sp>
          <p:nvSpPr>
            <p:cNvPr id="15" name="TextBox 15"/>
            <p:cNvSpPr txBox="1"/>
            <p:nvPr/>
          </p:nvSpPr>
          <p:spPr>
            <a:xfrm>
              <a:off x="0" y="-66675"/>
              <a:ext cx="2528711" cy="318652"/>
            </a:xfrm>
            <a:prstGeom prst="rect">
              <a:avLst/>
            </a:prstGeom>
          </p:spPr>
          <p:txBody>
            <a:bodyPr lIns="50800" tIns="50800" rIns="50800" bIns="50800" rtlCol="0" anchor="ctr"/>
            <a:lstStyle/>
            <a:p>
              <a:pPr algn="just">
                <a:lnSpc>
                  <a:spcPts val="4199"/>
                </a:lnSpc>
              </a:pPr>
              <a:r>
                <a:rPr lang="en-US" sz="2999" dirty="0">
                  <a:solidFill>
                    <a:srgbClr val="A20E20"/>
                  </a:solidFill>
                  <a:latin typeface="Helios Bold"/>
                </a:rPr>
                <a:t> 4 : Annual Improved Registration Revenue </a:t>
              </a:r>
            </a:p>
          </p:txBody>
        </p:sp>
      </p:grpSp>
      <p:sp>
        <p:nvSpPr>
          <p:cNvPr id="16" name="TextBox 16"/>
          <p:cNvSpPr txBox="1"/>
          <p:nvPr/>
        </p:nvSpPr>
        <p:spPr>
          <a:xfrm>
            <a:off x="410332" y="6183469"/>
            <a:ext cx="16230600" cy="422275"/>
          </a:xfrm>
          <a:prstGeom prst="rect">
            <a:avLst/>
          </a:prstGeom>
        </p:spPr>
        <p:txBody>
          <a:bodyPr lIns="0" tIns="0" rIns="0" bIns="0" rtlCol="0" anchor="t">
            <a:spAutoFit/>
          </a:bodyPr>
          <a:lstStyle/>
          <a:p>
            <a:pPr algn="just">
              <a:lnSpc>
                <a:spcPts val="3499"/>
              </a:lnSpc>
            </a:pPr>
            <a:r>
              <a:rPr lang="en-US" sz="2499">
                <a:solidFill>
                  <a:srgbClr val="2A2E3A"/>
                </a:solidFill>
                <a:latin typeface="Helios"/>
              </a:rPr>
              <a:t>Total Generated Registration Revenue  from Telangana is performing better Year-Over-Year from 2019-2022.</a:t>
            </a:r>
          </a:p>
        </p:txBody>
      </p:sp>
      <p:grpSp>
        <p:nvGrpSpPr>
          <p:cNvPr id="17" name="Group 17"/>
          <p:cNvGrpSpPr/>
          <p:nvPr/>
        </p:nvGrpSpPr>
        <p:grpSpPr>
          <a:xfrm>
            <a:off x="0" y="6876462"/>
            <a:ext cx="12809859" cy="1209882"/>
            <a:chOff x="0" y="-66675"/>
            <a:chExt cx="3373790" cy="318652"/>
          </a:xfrm>
        </p:grpSpPr>
        <p:sp>
          <p:nvSpPr>
            <p:cNvPr id="18" name="Freeform 18"/>
            <p:cNvSpPr/>
            <p:nvPr/>
          </p:nvSpPr>
          <p:spPr>
            <a:xfrm>
              <a:off x="0" y="0"/>
              <a:ext cx="3373790" cy="198084"/>
            </a:xfrm>
            <a:custGeom>
              <a:avLst/>
              <a:gdLst/>
              <a:ahLst/>
              <a:cxnLst/>
              <a:rect l="l" t="t" r="r" b="b"/>
              <a:pathLst>
                <a:path w="3373790" h="198084">
                  <a:moveTo>
                    <a:pt x="0" y="0"/>
                  </a:moveTo>
                  <a:lnTo>
                    <a:pt x="3373790" y="0"/>
                  </a:lnTo>
                  <a:lnTo>
                    <a:pt x="3373790" y="198084"/>
                  </a:lnTo>
                  <a:lnTo>
                    <a:pt x="0" y="198084"/>
                  </a:lnTo>
                  <a:close/>
                </a:path>
              </a:pathLst>
            </a:custGeom>
            <a:solidFill>
              <a:srgbClr val="E4E4E4"/>
            </a:solidFill>
            <a:ln w="9525" cap="sq">
              <a:solidFill>
                <a:srgbClr val="FFFFFF"/>
              </a:solidFill>
              <a:prstDash val="solid"/>
              <a:miter/>
            </a:ln>
          </p:spPr>
        </p:sp>
        <p:sp>
          <p:nvSpPr>
            <p:cNvPr id="19" name="TextBox 19"/>
            <p:cNvSpPr txBox="1"/>
            <p:nvPr/>
          </p:nvSpPr>
          <p:spPr>
            <a:xfrm>
              <a:off x="0" y="-66675"/>
              <a:ext cx="3170923" cy="318652"/>
            </a:xfrm>
            <a:prstGeom prst="rect">
              <a:avLst/>
            </a:prstGeom>
          </p:spPr>
          <p:txBody>
            <a:bodyPr lIns="50800" tIns="50800" rIns="50800" bIns="50800" rtlCol="0" anchor="ctr"/>
            <a:lstStyle/>
            <a:p>
              <a:pPr algn="just">
                <a:lnSpc>
                  <a:spcPts val="4199"/>
                </a:lnSpc>
              </a:pPr>
              <a:r>
                <a:rPr lang="en-US" sz="2999" dirty="0">
                  <a:solidFill>
                    <a:srgbClr val="A20E20"/>
                  </a:solidFill>
                  <a:latin typeface="Helios Bold"/>
                </a:rPr>
                <a:t> 5 : Consistent Growth in Fuel Vehicle Sales in October</a:t>
              </a:r>
            </a:p>
          </p:txBody>
        </p:sp>
      </p:grpSp>
      <p:sp>
        <p:nvSpPr>
          <p:cNvPr id="20" name="TextBox 20"/>
          <p:cNvSpPr txBox="1"/>
          <p:nvPr/>
        </p:nvSpPr>
        <p:spPr>
          <a:xfrm>
            <a:off x="410332" y="8148419"/>
            <a:ext cx="16230600" cy="860425"/>
          </a:xfrm>
          <a:prstGeom prst="rect">
            <a:avLst/>
          </a:prstGeom>
        </p:spPr>
        <p:txBody>
          <a:bodyPr lIns="0" tIns="0" rIns="0" bIns="0" rtlCol="0" anchor="t">
            <a:spAutoFit/>
          </a:bodyPr>
          <a:lstStyle/>
          <a:p>
            <a:pPr algn="just">
              <a:lnSpc>
                <a:spcPts val="3499"/>
              </a:lnSpc>
            </a:pPr>
            <a:r>
              <a:rPr lang="en-US" sz="2499">
                <a:solidFill>
                  <a:srgbClr val="2A2E3A"/>
                </a:solidFill>
                <a:latin typeface="Helios"/>
              </a:rPr>
              <a:t>Fuel vehicle sales reach to the roof in Oct and Nov for four consecutive years because of festivals, new model introductions, and clearance of outgoing model stocks with substantial discounts and benefits at car showroom.</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1915424" cy="10287000"/>
            <a:chOff x="0" y="0"/>
            <a:chExt cx="3138219" cy="2709333"/>
          </a:xfrm>
        </p:grpSpPr>
        <p:sp>
          <p:nvSpPr>
            <p:cNvPr id="3" name="Freeform 3"/>
            <p:cNvSpPr/>
            <p:nvPr/>
          </p:nvSpPr>
          <p:spPr>
            <a:xfrm>
              <a:off x="0" y="0"/>
              <a:ext cx="3138219" cy="2709333"/>
            </a:xfrm>
            <a:custGeom>
              <a:avLst/>
              <a:gdLst/>
              <a:ahLst/>
              <a:cxnLst/>
              <a:rect l="l" t="t" r="r" b="b"/>
              <a:pathLst>
                <a:path w="3138219" h="2709333">
                  <a:moveTo>
                    <a:pt x="0" y="0"/>
                  </a:moveTo>
                  <a:lnTo>
                    <a:pt x="3138219" y="0"/>
                  </a:lnTo>
                  <a:lnTo>
                    <a:pt x="3138219" y="2709333"/>
                  </a:lnTo>
                  <a:lnTo>
                    <a:pt x="0" y="2709333"/>
                  </a:lnTo>
                  <a:close/>
                </a:path>
              </a:pathLst>
            </a:custGeom>
            <a:solidFill>
              <a:srgbClr val="333333"/>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028783" y="2271159"/>
            <a:ext cx="5761990" cy="19050"/>
          </a:xfrm>
          <a:prstGeom prst="line">
            <a:avLst/>
          </a:prstGeom>
          <a:ln w="38100" cap="flat">
            <a:solidFill>
              <a:srgbClr val="FFFFFF"/>
            </a:solidFill>
            <a:prstDash val="solid"/>
            <a:headEnd type="none" w="sm" len="sm"/>
            <a:tailEnd type="none" w="sm" len="sm"/>
          </a:ln>
        </p:spPr>
      </p:sp>
      <p:grpSp>
        <p:nvGrpSpPr>
          <p:cNvPr id="6" name="Group 6"/>
          <p:cNvGrpSpPr>
            <a:grpSpLocks noChangeAspect="1"/>
          </p:cNvGrpSpPr>
          <p:nvPr/>
        </p:nvGrpSpPr>
        <p:grpSpPr>
          <a:xfrm>
            <a:off x="10508632" y="-275047"/>
            <a:ext cx="10226614" cy="10562047"/>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32248" r="-32248"/>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id="9" name="TextBox 9"/>
          <p:cNvSpPr txBox="1"/>
          <p:nvPr/>
        </p:nvSpPr>
        <p:spPr>
          <a:xfrm>
            <a:off x="1028720" y="1513871"/>
            <a:ext cx="6417963" cy="738238"/>
          </a:xfrm>
          <a:prstGeom prst="rect">
            <a:avLst/>
          </a:prstGeom>
        </p:spPr>
        <p:txBody>
          <a:bodyPr lIns="0" tIns="0" rIns="0" bIns="0" rtlCol="0" anchor="t">
            <a:spAutoFit/>
          </a:bodyPr>
          <a:lstStyle/>
          <a:p>
            <a:pPr>
              <a:lnSpc>
                <a:spcPts val="6018"/>
              </a:lnSpc>
              <a:spcBef>
                <a:spcPct val="0"/>
              </a:spcBef>
            </a:pPr>
            <a:r>
              <a:rPr lang="en-US" sz="4298">
                <a:solidFill>
                  <a:srgbClr val="FFFFFF"/>
                </a:solidFill>
                <a:latin typeface="League Spartan"/>
              </a:rPr>
              <a:t>RECOMMENDATIONS</a:t>
            </a:r>
          </a:p>
        </p:txBody>
      </p:sp>
      <p:sp>
        <p:nvSpPr>
          <p:cNvPr id="10" name="TextBox 10"/>
          <p:cNvSpPr txBox="1"/>
          <p:nvPr/>
        </p:nvSpPr>
        <p:spPr>
          <a:xfrm>
            <a:off x="1028720" y="942975"/>
            <a:ext cx="3255770" cy="648227"/>
          </a:xfrm>
          <a:prstGeom prst="rect">
            <a:avLst/>
          </a:prstGeom>
        </p:spPr>
        <p:txBody>
          <a:bodyPr lIns="0" tIns="0" rIns="0" bIns="0" rtlCol="0" anchor="t">
            <a:spAutoFit/>
          </a:bodyPr>
          <a:lstStyle/>
          <a:p>
            <a:pPr>
              <a:lnSpc>
                <a:spcPts val="5220"/>
              </a:lnSpc>
              <a:spcBef>
                <a:spcPct val="0"/>
              </a:spcBef>
            </a:pPr>
            <a:r>
              <a:rPr lang="en-US" sz="3729">
                <a:solidFill>
                  <a:srgbClr val="FFFFFF"/>
                </a:solidFill>
                <a:latin typeface="Lato Bold"/>
              </a:rPr>
              <a:t>MY</a:t>
            </a:r>
          </a:p>
        </p:txBody>
      </p:sp>
      <p:sp>
        <p:nvSpPr>
          <p:cNvPr id="11" name="TextBox 11"/>
          <p:cNvSpPr txBox="1"/>
          <p:nvPr/>
        </p:nvSpPr>
        <p:spPr>
          <a:xfrm>
            <a:off x="496887" y="3685042"/>
            <a:ext cx="9631966" cy="1453136"/>
          </a:xfrm>
          <a:prstGeom prst="rect">
            <a:avLst/>
          </a:prstGeom>
        </p:spPr>
        <p:txBody>
          <a:bodyPr lIns="0" tIns="0" rIns="0" bIns="0" rtlCol="0" anchor="t">
            <a:spAutoFit/>
          </a:bodyPr>
          <a:lstStyle/>
          <a:p>
            <a:pPr>
              <a:lnSpc>
                <a:spcPts val="2855"/>
              </a:lnSpc>
              <a:spcBef>
                <a:spcPct val="0"/>
              </a:spcBef>
            </a:pPr>
            <a:r>
              <a:rPr lang="en-US" sz="2039" dirty="0">
                <a:solidFill>
                  <a:srgbClr val="FFFFFF"/>
                </a:solidFill>
                <a:latin typeface="Poppins"/>
              </a:rPr>
              <a:t>The government should focus on skill development, support for startups, and diversification of industries in cities. This approach aims to boost urban employment, stimulate economic growth, and create more job opportunities.</a:t>
            </a:r>
          </a:p>
        </p:txBody>
      </p:sp>
      <p:sp>
        <p:nvSpPr>
          <p:cNvPr id="12" name="TextBox 12"/>
          <p:cNvSpPr txBox="1"/>
          <p:nvPr/>
        </p:nvSpPr>
        <p:spPr>
          <a:xfrm>
            <a:off x="231676" y="2736483"/>
            <a:ext cx="8912324" cy="516167"/>
          </a:xfrm>
          <a:prstGeom prst="rect">
            <a:avLst/>
          </a:prstGeom>
        </p:spPr>
        <p:txBody>
          <a:bodyPr wrap="square" lIns="0" tIns="0" rIns="0" bIns="0" rtlCol="0" anchor="t">
            <a:spAutoFit/>
          </a:bodyPr>
          <a:lstStyle/>
          <a:p>
            <a:pPr>
              <a:lnSpc>
                <a:spcPts val="4340"/>
              </a:lnSpc>
              <a:spcBef>
                <a:spcPct val="0"/>
              </a:spcBef>
            </a:pPr>
            <a:r>
              <a:rPr lang="en-US" sz="3100" dirty="0">
                <a:solidFill>
                  <a:srgbClr val="C1FF72"/>
                </a:solidFill>
                <a:latin typeface="Canva Sans 1"/>
              </a:rPr>
              <a:t>Enhancing Urban Employment in Telangana</a:t>
            </a:r>
          </a:p>
        </p:txBody>
      </p:sp>
      <p:sp>
        <p:nvSpPr>
          <p:cNvPr id="13" name="TextBox 13"/>
          <p:cNvSpPr txBox="1"/>
          <p:nvPr/>
        </p:nvSpPr>
        <p:spPr>
          <a:xfrm>
            <a:off x="231676" y="5738254"/>
            <a:ext cx="10156282" cy="516167"/>
          </a:xfrm>
          <a:prstGeom prst="rect">
            <a:avLst/>
          </a:prstGeom>
        </p:spPr>
        <p:txBody>
          <a:bodyPr wrap="square" lIns="0" tIns="0" rIns="0" bIns="0" rtlCol="0" anchor="t">
            <a:spAutoFit/>
          </a:bodyPr>
          <a:lstStyle/>
          <a:p>
            <a:pPr>
              <a:lnSpc>
                <a:spcPts val="4340"/>
              </a:lnSpc>
              <a:spcBef>
                <a:spcPct val="0"/>
              </a:spcBef>
            </a:pPr>
            <a:r>
              <a:rPr lang="en-US" sz="3100" dirty="0">
                <a:solidFill>
                  <a:srgbClr val="C1FF72"/>
                </a:solidFill>
                <a:latin typeface="Canva Sans 1"/>
              </a:rPr>
              <a:t>Achieving Balanced Economic Growth in Telangana</a:t>
            </a:r>
          </a:p>
        </p:txBody>
      </p:sp>
      <p:sp>
        <p:nvSpPr>
          <p:cNvPr id="14" name="TextBox 14"/>
          <p:cNvSpPr txBox="1"/>
          <p:nvPr/>
        </p:nvSpPr>
        <p:spPr>
          <a:xfrm>
            <a:off x="496887" y="6688214"/>
            <a:ext cx="9631966" cy="1453136"/>
          </a:xfrm>
          <a:prstGeom prst="rect">
            <a:avLst/>
          </a:prstGeom>
        </p:spPr>
        <p:txBody>
          <a:bodyPr lIns="0" tIns="0" rIns="0" bIns="0" rtlCol="0" anchor="t">
            <a:spAutoFit/>
          </a:bodyPr>
          <a:lstStyle/>
          <a:p>
            <a:pPr>
              <a:lnSpc>
                <a:spcPts val="2855"/>
              </a:lnSpc>
              <a:spcBef>
                <a:spcPct val="0"/>
              </a:spcBef>
            </a:pPr>
            <a:r>
              <a:rPr lang="en-US" sz="2039" dirty="0">
                <a:solidFill>
                  <a:srgbClr val="FFFFFF"/>
                </a:solidFill>
                <a:latin typeface="Poppins"/>
              </a:rPr>
              <a:t>Telangana should work to ensure that economic growth benefits all areas and communities, not just a few. This means creating jobs, protecting the environment, and exploring new industries to make the economy stronger and fairer for everyone.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1915424" cy="10287000"/>
            <a:chOff x="0" y="0"/>
            <a:chExt cx="3138219" cy="2709333"/>
          </a:xfrm>
        </p:grpSpPr>
        <p:sp>
          <p:nvSpPr>
            <p:cNvPr id="3" name="Freeform 3"/>
            <p:cNvSpPr/>
            <p:nvPr/>
          </p:nvSpPr>
          <p:spPr>
            <a:xfrm>
              <a:off x="0" y="0"/>
              <a:ext cx="3138219" cy="2709333"/>
            </a:xfrm>
            <a:custGeom>
              <a:avLst/>
              <a:gdLst/>
              <a:ahLst/>
              <a:cxnLst/>
              <a:rect l="l" t="t" r="r" b="b"/>
              <a:pathLst>
                <a:path w="3138219" h="2709333">
                  <a:moveTo>
                    <a:pt x="0" y="0"/>
                  </a:moveTo>
                  <a:lnTo>
                    <a:pt x="3138219" y="0"/>
                  </a:lnTo>
                  <a:lnTo>
                    <a:pt x="3138219" y="2709333"/>
                  </a:lnTo>
                  <a:lnTo>
                    <a:pt x="0" y="2709333"/>
                  </a:lnTo>
                  <a:close/>
                </a:path>
              </a:pathLst>
            </a:custGeom>
            <a:solidFill>
              <a:srgbClr val="333333"/>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1028783" y="2271159"/>
            <a:ext cx="5761990" cy="19050"/>
          </a:xfrm>
          <a:prstGeom prst="line">
            <a:avLst/>
          </a:prstGeom>
          <a:ln w="38100" cap="flat">
            <a:solidFill>
              <a:srgbClr val="FFFFFF"/>
            </a:solidFill>
            <a:prstDash val="solid"/>
            <a:headEnd type="none" w="sm" len="sm"/>
            <a:tailEnd type="none" w="sm" len="sm"/>
          </a:ln>
        </p:spPr>
      </p:sp>
      <p:grpSp>
        <p:nvGrpSpPr>
          <p:cNvPr id="6" name="Group 6"/>
          <p:cNvGrpSpPr>
            <a:grpSpLocks noChangeAspect="1"/>
          </p:cNvGrpSpPr>
          <p:nvPr/>
        </p:nvGrpSpPr>
        <p:grpSpPr>
          <a:xfrm>
            <a:off x="10911742" y="-243503"/>
            <a:ext cx="10431842" cy="10774006"/>
            <a:chOff x="0" y="0"/>
            <a:chExt cx="6350000" cy="6558280"/>
          </a:xfrm>
        </p:grpSpPr>
        <p:sp>
          <p:nvSpPr>
            <p:cNvPr id="7" name="Freeform 7"/>
            <p:cNvSpPr/>
            <p:nvPr/>
          </p:nvSpPr>
          <p:spPr>
            <a:xfrm>
              <a:off x="74930" y="74930"/>
              <a:ext cx="6200140" cy="6408420"/>
            </a:xfrm>
            <a:custGeom>
              <a:avLst/>
              <a:gdLst/>
              <a:ahLst/>
              <a:cxnLst/>
              <a:rect l="l" t="t" r="r" b="b"/>
              <a:pathLst>
                <a:path w="6200140" h="640842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31706" r="-31706"/>
              </a:stretch>
            </a:blipFill>
          </p:spPr>
        </p:sp>
        <p:sp>
          <p:nvSpPr>
            <p:cNvPr id="8" name="Freeform 8"/>
            <p:cNvSpPr/>
            <p:nvPr/>
          </p:nvSpPr>
          <p:spPr>
            <a:xfrm>
              <a:off x="0" y="0"/>
              <a:ext cx="6350000" cy="6558280"/>
            </a:xfrm>
            <a:custGeom>
              <a:avLst/>
              <a:gdLst/>
              <a:ahLst/>
              <a:cxnLst/>
              <a:rect l="l" t="t" r="r" b="b"/>
              <a:pathLst>
                <a:path w="6350000" h="655828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D2D2D2"/>
            </a:solidFill>
          </p:spPr>
        </p:sp>
      </p:grpSp>
      <p:sp>
        <p:nvSpPr>
          <p:cNvPr id="9" name="TextBox 9"/>
          <p:cNvSpPr txBox="1"/>
          <p:nvPr/>
        </p:nvSpPr>
        <p:spPr>
          <a:xfrm>
            <a:off x="1028720" y="1513871"/>
            <a:ext cx="6417963" cy="738238"/>
          </a:xfrm>
          <a:prstGeom prst="rect">
            <a:avLst/>
          </a:prstGeom>
        </p:spPr>
        <p:txBody>
          <a:bodyPr lIns="0" tIns="0" rIns="0" bIns="0" rtlCol="0" anchor="t">
            <a:spAutoFit/>
          </a:bodyPr>
          <a:lstStyle/>
          <a:p>
            <a:pPr>
              <a:lnSpc>
                <a:spcPts val="6018"/>
              </a:lnSpc>
              <a:spcBef>
                <a:spcPct val="0"/>
              </a:spcBef>
            </a:pPr>
            <a:r>
              <a:rPr lang="en-US" sz="4298">
                <a:solidFill>
                  <a:srgbClr val="FFFFFF"/>
                </a:solidFill>
                <a:latin typeface="League Spartan"/>
              </a:rPr>
              <a:t>RECOMMENDATIONS</a:t>
            </a:r>
          </a:p>
        </p:txBody>
      </p:sp>
      <p:sp>
        <p:nvSpPr>
          <p:cNvPr id="10" name="TextBox 10"/>
          <p:cNvSpPr txBox="1"/>
          <p:nvPr/>
        </p:nvSpPr>
        <p:spPr>
          <a:xfrm>
            <a:off x="1028720" y="942975"/>
            <a:ext cx="3255770" cy="648227"/>
          </a:xfrm>
          <a:prstGeom prst="rect">
            <a:avLst/>
          </a:prstGeom>
        </p:spPr>
        <p:txBody>
          <a:bodyPr lIns="0" tIns="0" rIns="0" bIns="0" rtlCol="0" anchor="t">
            <a:spAutoFit/>
          </a:bodyPr>
          <a:lstStyle/>
          <a:p>
            <a:pPr>
              <a:lnSpc>
                <a:spcPts val="5220"/>
              </a:lnSpc>
              <a:spcBef>
                <a:spcPct val="0"/>
              </a:spcBef>
            </a:pPr>
            <a:r>
              <a:rPr lang="en-US" sz="3729">
                <a:solidFill>
                  <a:srgbClr val="FFFFFF"/>
                </a:solidFill>
                <a:latin typeface="Lato Bold"/>
              </a:rPr>
              <a:t>MY</a:t>
            </a:r>
          </a:p>
        </p:txBody>
      </p:sp>
      <p:sp>
        <p:nvSpPr>
          <p:cNvPr id="11" name="TextBox 11"/>
          <p:cNvSpPr txBox="1"/>
          <p:nvPr/>
        </p:nvSpPr>
        <p:spPr>
          <a:xfrm>
            <a:off x="496887" y="3685042"/>
            <a:ext cx="9631966" cy="1091186"/>
          </a:xfrm>
          <a:prstGeom prst="rect">
            <a:avLst/>
          </a:prstGeom>
        </p:spPr>
        <p:txBody>
          <a:bodyPr lIns="0" tIns="0" rIns="0" bIns="0" rtlCol="0" anchor="t">
            <a:spAutoFit/>
          </a:bodyPr>
          <a:lstStyle/>
          <a:p>
            <a:pPr>
              <a:lnSpc>
                <a:spcPts val="2855"/>
              </a:lnSpc>
              <a:spcBef>
                <a:spcPct val="0"/>
              </a:spcBef>
            </a:pPr>
            <a:r>
              <a:rPr lang="en-US" sz="2039" dirty="0">
                <a:solidFill>
                  <a:srgbClr val="FFFFFF"/>
                </a:solidFill>
                <a:latin typeface="Poppins"/>
              </a:rPr>
              <a:t>Allocate resources for sustainable infrastructure development that enhances transportation, digital access, and connectivity while minimizing harm to the environment.</a:t>
            </a:r>
          </a:p>
        </p:txBody>
      </p:sp>
      <p:sp>
        <p:nvSpPr>
          <p:cNvPr id="12" name="TextBox 12"/>
          <p:cNvSpPr txBox="1"/>
          <p:nvPr/>
        </p:nvSpPr>
        <p:spPr>
          <a:xfrm>
            <a:off x="231676" y="2736483"/>
            <a:ext cx="9293324" cy="516167"/>
          </a:xfrm>
          <a:prstGeom prst="rect">
            <a:avLst/>
          </a:prstGeom>
        </p:spPr>
        <p:txBody>
          <a:bodyPr wrap="square" lIns="0" tIns="0" rIns="0" bIns="0" rtlCol="0" anchor="t">
            <a:spAutoFit/>
          </a:bodyPr>
          <a:lstStyle/>
          <a:p>
            <a:pPr>
              <a:lnSpc>
                <a:spcPts val="4340"/>
              </a:lnSpc>
              <a:spcBef>
                <a:spcPct val="0"/>
              </a:spcBef>
            </a:pPr>
            <a:r>
              <a:rPr lang="en-US" sz="3100" dirty="0">
                <a:solidFill>
                  <a:srgbClr val="C1FF72"/>
                </a:solidFill>
                <a:latin typeface="Canva Sans 1"/>
              </a:rPr>
              <a:t>Investing in Sustainable Infrastructure</a:t>
            </a:r>
          </a:p>
        </p:txBody>
      </p:sp>
      <p:sp>
        <p:nvSpPr>
          <p:cNvPr id="13" name="TextBox 13"/>
          <p:cNvSpPr txBox="1"/>
          <p:nvPr/>
        </p:nvSpPr>
        <p:spPr>
          <a:xfrm>
            <a:off x="231676" y="5204854"/>
            <a:ext cx="9512953" cy="521335"/>
          </a:xfrm>
          <a:prstGeom prst="rect">
            <a:avLst/>
          </a:prstGeom>
        </p:spPr>
        <p:txBody>
          <a:bodyPr lIns="0" tIns="0" rIns="0" bIns="0" rtlCol="0" anchor="t">
            <a:spAutoFit/>
          </a:bodyPr>
          <a:lstStyle/>
          <a:p>
            <a:pPr>
              <a:lnSpc>
                <a:spcPts val="4340"/>
              </a:lnSpc>
              <a:spcBef>
                <a:spcPct val="0"/>
              </a:spcBef>
            </a:pPr>
            <a:r>
              <a:rPr lang="en-US" sz="3100" dirty="0">
                <a:solidFill>
                  <a:srgbClr val="C1FF72"/>
                </a:solidFill>
                <a:latin typeface="Canva Sans 1"/>
              </a:rPr>
              <a:t>Advancing Agriculture through Innovation</a:t>
            </a:r>
          </a:p>
        </p:txBody>
      </p:sp>
      <p:sp>
        <p:nvSpPr>
          <p:cNvPr id="14" name="TextBox 14"/>
          <p:cNvSpPr txBox="1"/>
          <p:nvPr/>
        </p:nvSpPr>
        <p:spPr>
          <a:xfrm>
            <a:off x="496887" y="6154814"/>
            <a:ext cx="9631966" cy="1091186"/>
          </a:xfrm>
          <a:prstGeom prst="rect">
            <a:avLst/>
          </a:prstGeom>
        </p:spPr>
        <p:txBody>
          <a:bodyPr lIns="0" tIns="0" rIns="0" bIns="0" rtlCol="0" anchor="t">
            <a:spAutoFit/>
          </a:bodyPr>
          <a:lstStyle/>
          <a:p>
            <a:pPr>
              <a:lnSpc>
                <a:spcPts val="2855"/>
              </a:lnSpc>
              <a:spcBef>
                <a:spcPct val="0"/>
              </a:spcBef>
            </a:pPr>
            <a:r>
              <a:rPr lang="en-US" sz="2039" dirty="0">
                <a:solidFill>
                  <a:srgbClr val="FFFFFF"/>
                </a:solidFill>
                <a:latin typeface="Poppins"/>
              </a:rPr>
              <a:t>Encourage innovation in agriculture by adopting technology and sustainable practices. Support farmers in implementing modern techniques for higher productivity and environmental conservation.</a:t>
            </a:r>
          </a:p>
        </p:txBody>
      </p:sp>
      <p:sp>
        <p:nvSpPr>
          <p:cNvPr id="15" name="TextBox 15"/>
          <p:cNvSpPr txBox="1"/>
          <p:nvPr/>
        </p:nvSpPr>
        <p:spPr>
          <a:xfrm>
            <a:off x="231676" y="7674625"/>
            <a:ext cx="9512953" cy="521335"/>
          </a:xfrm>
          <a:prstGeom prst="rect">
            <a:avLst/>
          </a:prstGeom>
        </p:spPr>
        <p:txBody>
          <a:bodyPr lIns="0" tIns="0" rIns="0" bIns="0" rtlCol="0" anchor="t">
            <a:spAutoFit/>
          </a:bodyPr>
          <a:lstStyle/>
          <a:p>
            <a:pPr>
              <a:lnSpc>
                <a:spcPts val="4340"/>
              </a:lnSpc>
              <a:spcBef>
                <a:spcPct val="0"/>
              </a:spcBef>
            </a:pPr>
            <a:r>
              <a:rPr lang="en-US" sz="3100" dirty="0">
                <a:solidFill>
                  <a:srgbClr val="C1FF72"/>
                </a:solidFill>
                <a:latin typeface="Canva Sans 1"/>
              </a:rPr>
              <a:t>Leading the Way in Environmental Conservation</a:t>
            </a:r>
          </a:p>
        </p:txBody>
      </p:sp>
      <p:sp>
        <p:nvSpPr>
          <p:cNvPr id="16" name="TextBox 16"/>
          <p:cNvSpPr txBox="1"/>
          <p:nvPr/>
        </p:nvSpPr>
        <p:spPr>
          <a:xfrm>
            <a:off x="496887" y="8436482"/>
            <a:ext cx="10414854" cy="1453136"/>
          </a:xfrm>
          <a:prstGeom prst="rect">
            <a:avLst/>
          </a:prstGeom>
        </p:spPr>
        <p:txBody>
          <a:bodyPr lIns="0" tIns="0" rIns="0" bIns="0" rtlCol="0" anchor="t">
            <a:spAutoFit/>
          </a:bodyPr>
          <a:lstStyle/>
          <a:p>
            <a:pPr>
              <a:lnSpc>
                <a:spcPts val="2855"/>
              </a:lnSpc>
              <a:spcBef>
                <a:spcPct val="0"/>
              </a:spcBef>
            </a:pPr>
            <a:r>
              <a:rPr lang="en-US" sz="2039" dirty="0">
                <a:solidFill>
                  <a:srgbClr val="FFFFFF"/>
                </a:solidFill>
                <a:latin typeface="Poppins"/>
              </a:rPr>
              <a:t>Start programs to safeguard our environment, such as planting more trees, managing water wisely, and reducing pollution. Encourage businesses and communities to be more eco-friendly by offering incentives for environmentally responsible practices.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4691044" y="2103490"/>
            <a:ext cx="8905912" cy="1907231"/>
            <a:chOff x="0" y="0"/>
            <a:chExt cx="2095686" cy="448798"/>
          </a:xfrm>
        </p:grpSpPr>
        <p:sp>
          <p:nvSpPr>
            <p:cNvPr id="3" name="Freeform 3"/>
            <p:cNvSpPr/>
            <p:nvPr/>
          </p:nvSpPr>
          <p:spPr>
            <a:xfrm>
              <a:off x="0" y="0"/>
              <a:ext cx="2095686" cy="448798"/>
            </a:xfrm>
            <a:custGeom>
              <a:avLst/>
              <a:gdLst/>
              <a:ahLst/>
              <a:cxnLst/>
              <a:rect l="l" t="t" r="r" b="b"/>
              <a:pathLst>
                <a:path w="2095686" h="448798">
                  <a:moveTo>
                    <a:pt x="13909" y="0"/>
                  </a:moveTo>
                  <a:lnTo>
                    <a:pt x="2081777" y="0"/>
                  </a:lnTo>
                  <a:cubicBezTo>
                    <a:pt x="2085466" y="0"/>
                    <a:pt x="2089004" y="1465"/>
                    <a:pt x="2091612" y="4074"/>
                  </a:cubicBezTo>
                  <a:cubicBezTo>
                    <a:pt x="2094221" y="6682"/>
                    <a:pt x="2095686" y="10220"/>
                    <a:pt x="2095686" y="13909"/>
                  </a:cubicBezTo>
                  <a:lnTo>
                    <a:pt x="2095686" y="434889"/>
                  </a:lnTo>
                  <a:cubicBezTo>
                    <a:pt x="2095686" y="438578"/>
                    <a:pt x="2094221" y="442116"/>
                    <a:pt x="2091612" y="444724"/>
                  </a:cubicBezTo>
                  <a:cubicBezTo>
                    <a:pt x="2089004" y="447333"/>
                    <a:pt x="2085466" y="448798"/>
                    <a:pt x="2081777" y="448798"/>
                  </a:cubicBezTo>
                  <a:lnTo>
                    <a:pt x="13909" y="448798"/>
                  </a:lnTo>
                  <a:cubicBezTo>
                    <a:pt x="6227" y="448798"/>
                    <a:pt x="0" y="442571"/>
                    <a:pt x="0" y="434889"/>
                  </a:cubicBezTo>
                  <a:lnTo>
                    <a:pt x="0" y="13909"/>
                  </a:lnTo>
                  <a:cubicBezTo>
                    <a:pt x="0" y="10220"/>
                    <a:pt x="1465" y="6682"/>
                    <a:pt x="4074" y="4074"/>
                  </a:cubicBezTo>
                  <a:cubicBezTo>
                    <a:pt x="6682" y="1465"/>
                    <a:pt x="10220" y="0"/>
                    <a:pt x="13909" y="0"/>
                  </a:cubicBezTo>
                  <a:close/>
                </a:path>
              </a:pathLst>
            </a:custGeom>
            <a:solidFill>
              <a:srgbClr val="C1E0C6"/>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2659"/>
                </a:lnSpc>
              </a:pPr>
              <a:endParaRPr/>
            </a:p>
          </p:txBody>
        </p:sp>
      </p:grpSp>
      <p:grpSp>
        <p:nvGrpSpPr>
          <p:cNvPr id="5" name="Group 5"/>
          <p:cNvGrpSpPr>
            <a:grpSpLocks noChangeAspect="1"/>
          </p:cNvGrpSpPr>
          <p:nvPr/>
        </p:nvGrpSpPr>
        <p:grpSpPr>
          <a:xfrm>
            <a:off x="15200388" y="-1385861"/>
            <a:ext cx="2188452" cy="1895200"/>
            <a:chOff x="0" y="0"/>
            <a:chExt cx="6350000" cy="5499100"/>
          </a:xfrm>
        </p:grpSpPr>
        <p:sp>
          <p:nvSpPr>
            <p:cNvPr id="6" name="Freeform 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solidFill>
              <a:srgbClr val="C1FF72"/>
            </a:solidFill>
            <a:ln w="12700">
              <a:solidFill>
                <a:srgbClr val="000000"/>
              </a:solidFill>
            </a:ln>
          </p:spPr>
        </p:sp>
      </p:grpSp>
      <p:grpSp>
        <p:nvGrpSpPr>
          <p:cNvPr id="7" name="Group 7"/>
          <p:cNvGrpSpPr/>
          <p:nvPr/>
        </p:nvGrpSpPr>
        <p:grpSpPr>
          <a:xfrm>
            <a:off x="16936709" y="-291424"/>
            <a:ext cx="2046518" cy="1758726"/>
            <a:chOff x="0" y="0"/>
            <a:chExt cx="812800" cy="698500"/>
          </a:xfrm>
        </p:grpSpPr>
        <p:sp>
          <p:nvSpPr>
            <p:cNvPr id="8" name="Freeform 8"/>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D2D2D2"/>
            </a:solidFill>
          </p:spPr>
        </p:sp>
        <p:sp>
          <p:nvSpPr>
            <p:cNvPr id="9" name="TextBox 9"/>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a:grpSpLocks noChangeAspect="1"/>
          </p:cNvGrpSpPr>
          <p:nvPr/>
        </p:nvGrpSpPr>
        <p:grpSpPr>
          <a:xfrm>
            <a:off x="15176302" y="601685"/>
            <a:ext cx="2188452" cy="1895200"/>
            <a:chOff x="0" y="0"/>
            <a:chExt cx="6350000" cy="5499100"/>
          </a:xfrm>
        </p:grpSpPr>
        <p:sp>
          <p:nvSpPr>
            <p:cNvPr id="11" name="Freeform 11"/>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9424" b="-9424"/>
              </a:stretch>
            </a:blipFill>
          </p:spPr>
        </p:sp>
      </p:grpSp>
      <p:grpSp>
        <p:nvGrpSpPr>
          <p:cNvPr id="12" name="Group 12"/>
          <p:cNvGrpSpPr/>
          <p:nvPr/>
        </p:nvGrpSpPr>
        <p:grpSpPr>
          <a:xfrm>
            <a:off x="15209421" y="2586346"/>
            <a:ext cx="2141571" cy="1840412"/>
            <a:chOff x="0" y="0"/>
            <a:chExt cx="812800" cy="698500"/>
          </a:xfrm>
        </p:grpSpPr>
        <p:sp>
          <p:nvSpPr>
            <p:cNvPr id="13" name="Freeform 1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14" name="TextBox 14"/>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16909182" y="3571795"/>
            <a:ext cx="2141571" cy="1840412"/>
            <a:chOff x="0" y="0"/>
            <a:chExt cx="812800" cy="698500"/>
          </a:xfrm>
        </p:grpSpPr>
        <p:sp>
          <p:nvSpPr>
            <p:cNvPr id="16" name="Freeform 1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A20E20"/>
            </a:solidFill>
          </p:spPr>
        </p:sp>
        <p:sp>
          <p:nvSpPr>
            <p:cNvPr id="17" name="TextBox 17"/>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a:grpSpLocks noChangeAspect="1"/>
          </p:cNvGrpSpPr>
          <p:nvPr/>
        </p:nvGrpSpPr>
        <p:grpSpPr>
          <a:xfrm>
            <a:off x="13449865" y="-438262"/>
            <a:ext cx="2188452" cy="1895200"/>
            <a:chOff x="0" y="0"/>
            <a:chExt cx="6350000" cy="5499100"/>
          </a:xfrm>
        </p:grpSpPr>
        <p:sp>
          <p:nvSpPr>
            <p:cNvPr id="19" name="Freeform 19"/>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3"/>
              <a:stretch>
                <a:fillRect t="-7736" b="-7736"/>
              </a:stretch>
            </a:blipFill>
          </p:spPr>
        </p:sp>
      </p:grpSp>
      <p:grpSp>
        <p:nvGrpSpPr>
          <p:cNvPr id="20" name="Group 20"/>
          <p:cNvGrpSpPr/>
          <p:nvPr/>
        </p:nvGrpSpPr>
        <p:grpSpPr>
          <a:xfrm>
            <a:off x="-930158" y="3539850"/>
            <a:ext cx="2141571" cy="1840412"/>
            <a:chOff x="0" y="0"/>
            <a:chExt cx="812800" cy="698500"/>
          </a:xfrm>
        </p:grpSpPr>
        <p:sp>
          <p:nvSpPr>
            <p:cNvPr id="21" name="Freeform 21"/>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151515"/>
            </a:solidFill>
          </p:spPr>
        </p:sp>
        <p:sp>
          <p:nvSpPr>
            <p:cNvPr id="22" name="TextBox 22"/>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a:off x="743070" y="2558687"/>
            <a:ext cx="2141571" cy="1840412"/>
            <a:chOff x="0" y="0"/>
            <a:chExt cx="812800" cy="698500"/>
          </a:xfrm>
        </p:grpSpPr>
        <p:sp>
          <p:nvSpPr>
            <p:cNvPr id="24" name="Freeform 2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2F4F5"/>
            </a:solidFill>
          </p:spPr>
        </p:sp>
        <p:sp>
          <p:nvSpPr>
            <p:cNvPr id="25" name="TextBox 25"/>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a:off x="-854155" y="-327202"/>
            <a:ext cx="2046518" cy="1758726"/>
            <a:chOff x="0" y="0"/>
            <a:chExt cx="812800" cy="698500"/>
          </a:xfrm>
        </p:grpSpPr>
        <p:sp>
          <p:nvSpPr>
            <p:cNvPr id="27" name="Freeform 2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09A856"/>
            </a:solidFill>
          </p:spPr>
        </p:sp>
        <p:sp>
          <p:nvSpPr>
            <p:cNvPr id="28" name="TextBox 28"/>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grpSp>
        <p:nvGrpSpPr>
          <p:cNvPr id="29" name="Group 29"/>
          <p:cNvGrpSpPr>
            <a:grpSpLocks noChangeAspect="1"/>
          </p:cNvGrpSpPr>
          <p:nvPr/>
        </p:nvGrpSpPr>
        <p:grpSpPr>
          <a:xfrm>
            <a:off x="743070" y="-1385861"/>
            <a:ext cx="2188452" cy="1895200"/>
            <a:chOff x="0" y="0"/>
            <a:chExt cx="6350000" cy="5499100"/>
          </a:xfrm>
        </p:grpSpPr>
        <p:sp>
          <p:nvSpPr>
            <p:cNvPr id="30" name="Freeform 30"/>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solidFill>
              <a:srgbClr val="D8A21E"/>
            </a:solidFill>
            <a:ln w="12700">
              <a:solidFill>
                <a:srgbClr val="000000"/>
              </a:solidFill>
            </a:ln>
          </p:spPr>
        </p:sp>
      </p:grpSp>
      <p:grpSp>
        <p:nvGrpSpPr>
          <p:cNvPr id="31" name="Group 31"/>
          <p:cNvGrpSpPr>
            <a:grpSpLocks noChangeAspect="1"/>
          </p:cNvGrpSpPr>
          <p:nvPr/>
        </p:nvGrpSpPr>
        <p:grpSpPr>
          <a:xfrm>
            <a:off x="743070" y="575077"/>
            <a:ext cx="2188452" cy="1895200"/>
            <a:chOff x="0" y="0"/>
            <a:chExt cx="6350000" cy="5499100"/>
          </a:xfrm>
        </p:grpSpPr>
        <p:sp>
          <p:nvSpPr>
            <p:cNvPr id="32" name="Freeform 32"/>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3"/>
              <a:stretch>
                <a:fillRect t="-7736" b="-7736"/>
              </a:stretch>
            </a:blipFill>
          </p:spPr>
        </p:sp>
      </p:grpSp>
      <p:grpSp>
        <p:nvGrpSpPr>
          <p:cNvPr id="33" name="Group 33"/>
          <p:cNvGrpSpPr>
            <a:grpSpLocks noChangeAspect="1"/>
          </p:cNvGrpSpPr>
          <p:nvPr/>
        </p:nvGrpSpPr>
        <p:grpSpPr>
          <a:xfrm>
            <a:off x="2480893" y="-382047"/>
            <a:ext cx="2188452" cy="1895200"/>
            <a:chOff x="0" y="0"/>
            <a:chExt cx="6350000" cy="5499100"/>
          </a:xfrm>
        </p:grpSpPr>
        <p:sp>
          <p:nvSpPr>
            <p:cNvPr id="34" name="Freeform 34"/>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t="-9424" b="-9424"/>
              </a:stretch>
            </a:blipFill>
          </p:spPr>
        </p:sp>
      </p:grpSp>
      <p:sp>
        <p:nvSpPr>
          <p:cNvPr id="35" name="AutoShape 35"/>
          <p:cNvSpPr/>
          <p:nvPr/>
        </p:nvSpPr>
        <p:spPr>
          <a:xfrm>
            <a:off x="10121223" y="9563099"/>
            <a:ext cx="8166777" cy="1"/>
          </a:xfrm>
          <a:prstGeom prst="line">
            <a:avLst/>
          </a:prstGeom>
          <a:ln w="95250" cap="flat">
            <a:solidFill>
              <a:srgbClr val="D8A21E"/>
            </a:solidFill>
            <a:prstDash val="solid"/>
            <a:headEnd type="none" w="sm" len="sm"/>
            <a:tailEnd type="none" w="sm" len="sm"/>
          </a:ln>
        </p:spPr>
      </p:sp>
      <p:sp>
        <p:nvSpPr>
          <p:cNvPr id="36" name="AutoShape 36"/>
          <p:cNvSpPr/>
          <p:nvPr/>
        </p:nvSpPr>
        <p:spPr>
          <a:xfrm flipV="1">
            <a:off x="0" y="9563099"/>
            <a:ext cx="7924800" cy="47624"/>
          </a:xfrm>
          <a:prstGeom prst="line">
            <a:avLst/>
          </a:prstGeom>
          <a:ln w="95250" cap="flat">
            <a:solidFill>
              <a:srgbClr val="D8A21E"/>
            </a:solidFill>
            <a:prstDash val="solid"/>
            <a:headEnd type="none" w="sm" len="sm"/>
            <a:tailEnd type="none" w="sm" len="sm"/>
          </a:ln>
        </p:spPr>
      </p:sp>
      <p:sp>
        <p:nvSpPr>
          <p:cNvPr id="37" name="Freeform 37"/>
          <p:cNvSpPr/>
          <p:nvPr/>
        </p:nvSpPr>
        <p:spPr>
          <a:xfrm>
            <a:off x="1086280" y="2812275"/>
            <a:ext cx="1455150" cy="1455150"/>
          </a:xfrm>
          <a:custGeom>
            <a:avLst/>
            <a:gdLst/>
            <a:ahLst/>
            <a:cxnLst/>
            <a:rect l="l" t="t" r="r" b="b"/>
            <a:pathLst>
              <a:path w="1455150" h="1455150">
                <a:moveTo>
                  <a:pt x="0" y="0"/>
                </a:moveTo>
                <a:lnTo>
                  <a:pt x="1455150" y="0"/>
                </a:lnTo>
                <a:lnTo>
                  <a:pt x="1455150" y="1455150"/>
                </a:lnTo>
                <a:lnTo>
                  <a:pt x="0" y="1455150"/>
                </a:lnTo>
                <a:lnTo>
                  <a:pt x="0" y="0"/>
                </a:lnTo>
                <a:close/>
              </a:path>
            </a:pathLst>
          </a:custGeom>
          <a:blipFill>
            <a:blip r:embed="rId4"/>
            <a:stretch>
              <a:fillRect/>
            </a:stretch>
          </a:blipFill>
        </p:spPr>
      </p:sp>
      <p:sp>
        <p:nvSpPr>
          <p:cNvPr id="38" name="Freeform 38"/>
          <p:cNvSpPr/>
          <p:nvPr/>
        </p:nvSpPr>
        <p:spPr>
          <a:xfrm>
            <a:off x="15552631" y="2844220"/>
            <a:ext cx="1455150" cy="1455150"/>
          </a:xfrm>
          <a:custGeom>
            <a:avLst/>
            <a:gdLst/>
            <a:ahLst/>
            <a:cxnLst/>
            <a:rect l="l" t="t" r="r" b="b"/>
            <a:pathLst>
              <a:path w="1455150" h="1455150">
                <a:moveTo>
                  <a:pt x="0" y="0"/>
                </a:moveTo>
                <a:lnTo>
                  <a:pt x="1455150" y="0"/>
                </a:lnTo>
                <a:lnTo>
                  <a:pt x="1455150" y="1455150"/>
                </a:lnTo>
                <a:lnTo>
                  <a:pt x="0" y="1455150"/>
                </a:lnTo>
                <a:lnTo>
                  <a:pt x="0" y="0"/>
                </a:lnTo>
                <a:close/>
              </a:path>
            </a:pathLst>
          </a:custGeom>
          <a:blipFill>
            <a:blip r:embed="rId4"/>
            <a:stretch>
              <a:fillRect/>
            </a:stretch>
          </a:blipFill>
        </p:spPr>
      </p:sp>
      <p:sp>
        <p:nvSpPr>
          <p:cNvPr id="39" name="TextBox 39"/>
          <p:cNvSpPr txBox="1"/>
          <p:nvPr/>
        </p:nvSpPr>
        <p:spPr>
          <a:xfrm>
            <a:off x="4926185" y="2508762"/>
            <a:ext cx="8435631" cy="1301600"/>
          </a:xfrm>
          <a:prstGeom prst="rect">
            <a:avLst/>
          </a:prstGeom>
        </p:spPr>
        <p:txBody>
          <a:bodyPr lIns="0" tIns="0" rIns="0" bIns="0" rtlCol="0" anchor="t">
            <a:spAutoFit/>
          </a:bodyPr>
          <a:lstStyle/>
          <a:p>
            <a:pPr algn="ctr">
              <a:lnSpc>
                <a:spcPts val="9776"/>
              </a:lnSpc>
            </a:pPr>
            <a:r>
              <a:rPr lang="en-US" sz="9875">
                <a:solidFill>
                  <a:srgbClr val="F05A28"/>
                </a:solidFill>
                <a:latin typeface="Open Sans Extra Bold"/>
              </a:rPr>
              <a:t>THANK YOU</a:t>
            </a:r>
          </a:p>
        </p:txBody>
      </p:sp>
      <p:sp>
        <p:nvSpPr>
          <p:cNvPr id="40" name="TextBox 40"/>
          <p:cNvSpPr txBox="1"/>
          <p:nvPr/>
        </p:nvSpPr>
        <p:spPr>
          <a:xfrm>
            <a:off x="1837296" y="5364582"/>
            <a:ext cx="6886125" cy="3656770"/>
          </a:xfrm>
          <a:prstGeom prst="rect">
            <a:avLst/>
          </a:prstGeom>
        </p:spPr>
        <p:txBody>
          <a:bodyPr lIns="0" tIns="0" rIns="0" bIns="0" rtlCol="0" anchor="t">
            <a:spAutoFit/>
          </a:bodyPr>
          <a:lstStyle/>
          <a:p>
            <a:pPr>
              <a:lnSpc>
                <a:spcPts val="2220"/>
              </a:lnSpc>
            </a:pPr>
            <a:r>
              <a:rPr lang="en-US" dirty="0">
                <a:solidFill>
                  <a:srgbClr val="D9D9D9"/>
                </a:solidFill>
                <a:latin typeface="Canva Sans 2"/>
              </a:rPr>
              <a:t>1. </a:t>
            </a:r>
            <a:r>
              <a:rPr lang="en-US" dirty="0" err="1">
                <a:solidFill>
                  <a:srgbClr val="D9D9D9"/>
                </a:solidFill>
                <a:latin typeface="Canva Sans 2"/>
              </a:rPr>
              <a:t>Kalvakuntla</a:t>
            </a:r>
            <a:r>
              <a:rPr lang="en-US" dirty="0">
                <a:solidFill>
                  <a:srgbClr val="D9D9D9"/>
                </a:solidFill>
                <a:latin typeface="Canva Sans 2"/>
              </a:rPr>
              <a:t> </a:t>
            </a:r>
            <a:r>
              <a:rPr lang="en-US" dirty="0" err="1">
                <a:solidFill>
                  <a:srgbClr val="D9D9D9"/>
                </a:solidFill>
                <a:latin typeface="Canva Sans 2"/>
              </a:rPr>
              <a:t>Taraka</a:t>
            </a:r>
            <a:r>
              <a:rPr lang="en-US" dirty="0">
                <a:solidFill>
                  <a:srgbClr val="D9D9D9"/>
                </a:solidFill>
                <a:latin typeface="Canva Sans 2"/>
              </a:rPr>
              <a:t> Rama Rao / KTR</a:t>
            </a:r>
          </a:p>
          <a:p>
            <a:pPr>
              <a:lnSpc>
                <a:spcPts val="2220"/>
              </a:lnSpc>
            </a:pPr>
            <a:r>
              <a:rPr lang="en-US" dirty="0">
                <a:solidFill>
                  <a:srgbClr val="D9D9D9"/>
                </a:solidFill>
                <a:latin typeface="Canva Sans 2"/>
              </a:rPr>
              <a:t>Minister for IT, Industries and Municipal Administration:</a:t>
            </a:r>
          </a:p>
          <a:p>
            <a:pPr>
              <a:lnSpc>
                <a:spcPts val="2220"/>
              </a:lnSpc>
            </a:pPr>
            <a:endParaRPr lang="en-US" dirty="0">
              <a:solidFill>
                <a:srgbClr val="D9D9D9"/>
              </a:solidFill>
              <a:latin typeface="Canva Sans 2"/>
            </a:endParaRPr>
          </a:p>
          <a:p>
            <a:pPr>
              <a:lnSpc>
                <a:spcPts val="2220"/>
              </a:lnSpc>
            </a:pPr>
            <a:r>
              <a:rPr lang="en-US" dirty="0">
                <a:solidFill>
                  <a:srgbClr val="D9D9D9"/>
                </a:solidFill>
                <a:latin typeface="Canva Sans 2"/>
              </a:rPr>
              <a:t>2. Jayesh Ranjan</a:t>
            </a:r>
          </a:p>
          <a:p>
            <a:pPr>
              <a:lnSpc>
                <a:spcPts val="2220"/>
              </a:lnSpc>
            </a:pPr>
            <a:r>
              <a:rPr lang="en-US" dirty="0">
                <a:solidFill>
                  <a:srgbClr val="D9D9D9"/>
                </a:solidFill>
                <a:latin typeface="Canva Sans 2"/>
              </a:rPr>
              <a:t>Secretary, Information Technology (IT); Government of Telangana:</a:t>
            </a:r>
          </a:p>
          <a:p>
            <a:pPr>
              <a:lnSpc>
                <a:spcPts val="2220"/>
              </a:lnSpc>
            </a:pPr>
            <a:endParaRPr lang="en-US" dirty="0">
              <a:solidFill>
                <a:srgbClr val="D9D9D9"/>
              </a:solidFill>
              <a:latin typeface="Canva Sans 2"/>
            </a:endParaRPr>
          </a:p>
          <a:p>
            <a:pPr>
              <a:lnSpc>
                <a:spcPts val="2220"/>
              </a:lnSpc>
            </a:pPr>
            <a:r>
              <a:rPr lang="en-US" dirty="0">
                <a:solidFill>
                  <a:srgbClr val="D9D9D9"/>
                </a:solidFill>
                <a:latin typeface="Canva Sans 2"/>
              </a:rPr>
              <a:t>3. Dileep </a:t>
            </a:r>
            <a:r>
              <a:rPr lang="en-US" dirty="0" err="1">
                <a:solidFill>
                  <a:srgbClr val="D9D9D9"/>
                </a:solidFill>
                <a:latin typeface="Canva Sans 2"/>
              </a:rPr>
              <a:t>Konatham</a:t>
            </a:r>
            <a:endParaRPr lang="en-US" dirty="0">
              <a:solidFill>
                <a:srgbClr val="D9D9D9"/>
              </a:solidFill>
              <a:latin typeface="Canva Sans 2"/>
            </a:endParaRPr>
          </a:p>
          <a:p>
            <a:pPr>
              <a:lnSpc>
                <a:spcPts val="2220"/>
              </a:lnSpc>
            </a:pPr>
            <a:r>
              <a:rPr lang="en-US" dirty="0">
                <a:solidFill>
                  <a:srgbClr val="D9D9D9"/>
                </a:solidFill>
                <a:latin typeface="Canva Sans 2"/>
              </a:rPr>
              <a:t>Director at Government of Telangana</a:t>
            </a:r>
          </a:p>
          <a:p>
            <a:pPr>
              <a:lnSpc>
                <a:spcPts val="2220"/>
              </a:lnSpc>
            </a:pPr>
            <a:endParaRPr lang="en-US" dirty="0">
              <a:solidFill>
                <a:srgbClr val="D9D9D9"/>
              </a:solidFill>
              <a:latin typeface="Canva Sans 2"/>
            </a:endParaRPr>
          </a:p>
          <a:p>
            <a:pPr>
              <a:lnSpc>
                <a:spcPts val="2220"/>
              </a:lnSpc>
            </a:pPr>
            <a:r>
              <a:rPr lang="en-US" dirty="0">
                <a:solidFill>
                  <a:srgbClr val="D9D9D9"/>
                </a:solidFill>
                <a:latin typeface="Canva Sans 2"/>
              </a:rPr>
              <a:t>4. </a:t>
            </a:r>
            <a:r>
              <a:rPr lang="en-US" dirty="0" err="1">
                <a:solidFill>
                  <a:srgbClr val="D9D9D9"/>
                </a:solidFill>
                <a:latin typeface="Canva Sans 2"/>
              </a:rPr>
              <a:t>Venu</a:t>
            </a:r>
            <a:r>
              <a:rPr lang="en-US" dirty="0">
                <a:solidFill>
                  <a:srgbClr val="D9D9D9"/>
                </a:solidFill>
                <a:latin typeface="Canva Sans 2"/>
              </a:rPr>
              <a:t> </a:t>
            </a:r>
            <a:r>
              <a:rPr lang="en-US" dirty="0" err="1">
                <a:solidFill>
                  <a:srgbClr val="D9D9D9"/>
                </a:solidFill>
                <a:latin typeface="Canva Sans 2"/>
              </a:rPr>
              <a:t>Panjarla</a:t>
            </a:r>
            <a:endParaRPr lang="en-US" dirty="0">
              <a:solidFill>
                <a:srgbClr val="D9D9D9"/>
              </a:solidFill>
              <a:latin typeface="Canva Sans 2"/>
            </a:endParaRPr>
          </a:p>
          <a:p>
            <a:pPr>
              <a:lnSpc>
                <a:spcPts val="2220"/>
              </a:lnSpc>
            </a:pPr>
            <a:r>
              <a:rPr lang="en-US" dirty="0">
                <a:solidFill>
                  <a:srgbClr val="D9D9D9"/>
                </a:solidFill>
                <a:latin typeface="Canva Sans 2"/>
              </a:rPr>
              <a:t>Open Data Telangana</a:t>
            </a:r>
          </a:p>
          <a:p>
            <a:pPr>
              <a:lnSpc>
                <a:spcPts val="2220"/>
              </a:lnSpc>
            </a:pPr>
            <a:endParaRPr lang="en-US" dirty="0">
              <a:solidFill>
                <a:srgbClr val="D9D9D9"/>
              </a:solidFill>
              <a:latin typeface="Canva Sans 2"/>
            </a:endParaRPr>
          </a:p>
        </p:txBody>
      </p:sp>
      <p:sp>
        <p:nvSpPr>
          <p:cNvPr id="41" name="TextBox 41"/>
          <p:cNvSpPr txBox="1"/>
          <p:nvPr/>
        </p:nvSpPr>
        <p:spPr>
          <a:xfrm>
            <a:off x="9144000" y="5332638"/>
            <a:ext cx="6886125" cy="1686790"/>
          </a:xfrm>
          <a:prstGeom prst="rect">
            <a:avLst/>
          </a:prstGeom>
        </p:spPr>
        <p:txBody>
          <a:bodyPr lIns="0" tIns="0" rIns="0" bIns="0" rtlCol="0" anchor="t">
            <a:spAutoFit/>
          </a:bodyPr>
          <a:lstStyle/>
          <a:p>
            <a:pPr>
              <a:lnSpc>
                <a:spcPts val="2220"/>
              </a:lnSpc>
            </a:pPr>
            <a:r>
              <a:rPr lang="en-US" dirty="0">
                <a:solidFill>
                  <a:srgbClr val="D9D9D9"/>
                </a:solidFill>
                <a:latin typeface="Canva Sans 2"/>
              </a:rPr>
              <a:t>1. Dhaval Patel</a:t>
            </a:r>
          </a:p>
          <a:p>
            <a:pPr>
              <a:lnSpc>
                <a:spcPts val="2220"/>
              </a:lnSpc>
            </a:pPr>
            <a:r>
              <a:rPr lang="en-US" dirty="0">
                <a:solidFill>
                  <a:srgbClr val="D9D9D9"/>
                </a:solidFill>
                <a:latin typeface="Canva Sans 2"/>
              </a:rPr>
              <a:t>Founder, </a:t>
            </a:r>
            <a:r>
              <a:rPr lang="en-US" dirty="0" err="1">
                <a:solidFill>
                  <a:srgbClr val="D9D9D9"/>
                </a:solidFill>
                <a:latin typeface="Canva Sans 2"/>
              </a:rPr>
              <a:t>Codebasics</a:t>
            </a:r>
            <a:endParaRPr lang="en-US" dirty="0">
              <a:solidFill>
                <a:srgbClr val="D9D9D9"/>
              </a:solidFill>
              <a:latin typeface="Canva Sans 2"/>
            </a:endParaRPr>
          </a:p>
          <a:p>
            <a:pPr>
              <a:lnSpc>
                <a:spcPts val="2220"/>
              </a:lnSpc>
            </a:pPr>
            <a:endParaRPr lang="en-US" dirty="0">
              <a:solidFill>
                <a:srgbClr val="D9D9D9"/>
              </a:solidFill>
              <a:latin typeface="Canva Sans 2"/>
            </a:endParaRPr>
          </a:p>
          <a:p>
            <a:pPr>
              <a:lnSpc>
                <a:spcPts val="2220"/>
              </a:lnSpc>
            </a:pPr>
            <a:r>
              <a:rPr lang="en-US" dirty="0">
                <a:solidFill>
                  <a:srgbClr val="D9D9D9"/>
                </a:solidFill>
                <a:latin typeface="Canva Sans 2"/>
              </a:rPr>
              <a:t>2. </a:t>
            </a:r>
            <a:r>
              <a:rPr lang="en-US" dirty="0" err="1">
                <a:solidFill>
                  <a:srgbClr val="D9D9D9"/>
                </a:solidFill>
                <a:latin typeface="Canva Sans 2"/>
              </a:rPr>
              <a:t>Hemanand</a:t>
            </a:r>
            <a:r>
              <a:rPr lang="en-US" dirty="0">
                <a:solidFill>
                  <a:srgbClr val="D9D9D9"/>
                </a:solidFill>
                <a:latin typeface="Canva Sans 2"/>
              </a:rPr>
              <a:t> Vadivel</a:t>
            </a:r>
          </a:p>
          <a:p>
            <a:pPr>
              <a:lnSpc>
                <a:spcPts val="2220"/>
              </a:lnSpc>
            </a:pPr>
            <a:r>
              <a:rPr lang="en-US" dirty="0">
                <a:solidFill>
                  <a:srgbClr val="D9D9D9"/>
                </a:solidFill>
                <a:latin typeface="Canva Sans 2"/>
              </a:rPr>
              <a:t>Co-Founder, </a:t>
            </a:r>
            <a:r>
              <a:rPr lang="en-US" dirty="0" err="1">
                <a:solidFill>
                  <a:srgbClr val="D9D9D9"/>
                </a:solidFill>
                <a:latin typeface="Canva Sans 2"/>
              </a:rPr>
              <a:t>Codebasics</a:t>
            </a:r>
            <a:endParaRPr lang="en-US" dirty="0">
              <a:solidFill>
                <a:srgbClr val="D9D9D9"/>
              </a:solidFill>
              <a:latin typeface="Canva Sans 2"/>
            </a:endParaRPr>
          </a:p>
          <a:p>
            <a:pPr>
              <a:lnSpc>
                <a:spcPts val="2220"/>
              </a:lnSpc>
            </a:pPr>
            <a:endParaRPr lang="en-US" dirty="0">
              <a:solidFill>
                <a:srgbClr val="D9D9D9"/>
              </a:solidFill>
              <a:latin typeface="Canva Sans 2"/>
            </a:endParaRPr>
          </a:p>
        </p:txBody>
      </p:sp>
      <p:grpSp>
        <p:nvGrpSpPr>
          <p:cNvPr id="42" name="Group 42"/>
          <p:cNvGrpSpPr/>
          <p:nvPr/>
        </p:nvGrpSpPr>
        <p:grpSpPr>
          <a:xfrm>
            <a:off x="16909182" y="1595729"/>
            <a:ext cx="2141571" cy="1840412"/>
            <a:chOff x="0" y="0"/>
            <a:chExt cx="812800" cy="698500"/>
          </a:xfrm>
        </p:grpSpPr>
        <p:sp>
          <p:nvSpPr>
            <p:cNvPr id="43" name="Freeform 4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566B2"/>
            </a:solidFill>
          </p:spPr>
        </p:sp>
        <p:sp>
          <p:nvSpPr>
            <p:cNvPr id="44" name="TextBox 44"/>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grpSp>
        <p:nvGrpSpPr>
          <p:cNvPr id="45" name="Group 45"/>
          <p:cNvGrpSpPr/>
          <p:nvPr/>
        </p:nvGrpSpPr>
        <p:grpSpPr>
          <a:xfrm>
            <a:off x="-993827" y="1595729"/>
            <a:ext cx="2141571" cy="1840412"/>
            <a:chOff x="0" y="0"/>
            <a:chExt cx="812800" cy="698500"/>
          </a:xfrm>
        </p:grpSpPr>
        <p:sp>
          <p:nvSpPr>
            <p:cNvPr id="46" name="Freeform 4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5FA7E3"/>
            </a:solidFill>
          </p:spPr>
        </p:sp>
        <p:sp>
          <p:nvSpPr>
            <p:cNvPr id="47" name="TextBox 47"/>
            <p:cNvSpPr txBox="1"/>
            <p:nvPr/>
          </p:nvSpPr>
          <p:spPr>
            <a:xfrm>
              <a:off x="114300" y="-57150"/>
              <a:ext cx="584200" cy="755650"/>
            </a:xfrm>
            <a:prstGeom prst="rect">
              <a:avLst/>
            </a:prstGeom>
          </p:spPr>
          <p:txBody>
            <a:bodyPr lIns="50800" tIns="50800" rIns="50800" bIns="50800" rtlCol="0" anchor="ctr"/>
            <a:lstStyle/>
            <a:p>
              <a:pPr algn="ctr">
                <a:lnSpc>
                  <a:spcPts val="2659"/>
                </a:lnSpc>
                <a:spcBef>
                  <a:spcPct val="0"/>
                </a:spcBef>
              </a:pPr>
              <a:endParaRPr/>
            </a:p>
          </p:txBody>
        </p:sp>
      </p:grpSp>
      <p:sp>
        <p:nvSpPr>
          <p:cNvPr id="48" name="TextBox 48"/>
          <p:cNvSpPr txBox="1"/>
          <p:nvPr/>
        </p:nvSpPr>
        <p:spPr>
          <a:xfrm>
            <a:off x="9144000" y="4425326"/>
            <a:ext cx="3640336" cy="580390"/>
          </a:xfrm>
          <a:prstGeom prst="rect">
            <a:avLst/>
          </a:prstGeom>
        </p:spPr>
        <p:txBody>
          <a:bodyPr lIns="0" tIns="0" rIns="0" bIns="0" rtlCol="0" anchor="t">
            <a:spAutoFit/>
          </a:bodyPr>
          <a:lstStyle/>
          <a:p>
            <a:pPr algn="ctr">
              <a:lnSpc>
                <a:spcPts val="4759"/>
              </a:lnSpc>
            </a:pPr>
            <a:r>
              <a:rPr lang="en-US" sz="3399" dirty="0" err="1">
                <a:solidFill>
                  <a:srgbClr val="C1FF72"/>
                </a:solidFill>
                <a:latin typeface="Canva Sans 1"/>
              </a:rPr>
              <a:t>Codebasics</a:t>
            </a:r>
            <a:r>
              <a:rPr lang="en-US" sz="3399" dirty="0">
                <a:solidFill>
                  <a:srgbClr val="C1FF72"/>
                </a:solidFill>
                <a:latin typeface="Canva Sans 1"/>
              </a:rPr>
              <a:t> Team</a:t>
            </a:r>
          </a:p>
        </p:txBody>
      </p:sp>
      <p:sp>
        <p:nvSpPr>
          <p:cNvPr id="49" name="TextBox 49"/>
          <p:cNvSpPr txBox="1"/>
          <p:nvPr/>
        </p:nvSpPr>
        <p:spPr>
          <a:xfrm>
            <a:off x="1813855" y="4425325"/>
            <a:ext cx="5425145" cy="591783"/>
          </a:xfrm>
          <a:prstGeom prst="rect">
            <a:avLst/>
          </a:prstGeom>
        </p:spPr>
        <p:txBody>
          <a:bodyPr wrap="square" lIns="0" tIns="0" rIns="0" bIns="0" rtlCol="0" anchor="t">
            <a:spAutoFit/>
          </a:bodyPr>
          <a:lstStyle/>
          <a:p>
            <a:pPr algn="ctr">
              <a:lnSpc>
                <a:spcPts val="4759"/>
              </a:lnSpc>
            </a:pPr>
            <a:r>
              <a:rPr lang="en-US" sz="3399" dirty="0">
                <a:solidFill>
                  <a:srgbClr val="C1FF72"/>
                </a:solidFill>
                <a:latin typeface="Canva Sans 1"/>
              </a:rPr>
              <a:t>Telangana Government</a:t>
            </a:r>
          </a:p>
        </p:txBody>
      </p:sp>
      <p:grpSp>
        <p:nvGrpSpPr>
          <p:cNvPr id="56" name="Group 46">
            <a:extLst>
              <a:ext uri="{FF2B5EF4-FFF2-40B4-BE49-F238E27FC236}">
                <a16:creationId xmlns:a16="http://schemas.microsoft.com/office/drawing/2014/main" id="{7BD747C9-7B6F-970F-2210-134C96C8E676}"/>
              </a:ext>
            </a:extLst>
          </p:cNvPr>
          <p:cNvGrpSpPr/>
          <p:nvPr/>
        </p:nvGrpSpPr>
        <p:grpSpPr>
          <a:xfrm>
            <a:off x="8730870" y="9293042"/>
            <a:ext cx="584283" cy="556894"/>
            <a:chOff x="0" y="0"/>
            <a:chExt cx="812800" cy="774700"/>
          </a:xfrm>
        </p:grpSpPr>
        <p:sp>
          <p:nvSpPr>
            <p:cNvPr id="57" name="Freeform 47">
              <a:extLst>
                <a:ext uri="{FF2B5EF4-FFF2-40B4-BE49-F238E27FC236}">
                  <a16:creationId xmlns:a16="http://schemas.microsoft.com/office/drawing/2014/main" id="{23493DE5-FE89-CBC8-38E9-B5BE8D605A77}"/>
                </a:ext>
              </a:extLst>
            </p:cNvPr>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58" name="TextBox 48">
              <a:extLst>
                <a:ext uri="{FF2B5EF4-FFF2-40B4-BE49-F238E27FC236}">
                  <a16:creationId xmlns:a16="http://schemas.microsoft.com/office/drawing/2014/main" id="{932C4517-C4C4-E009-E8DD-AB11E51E18E3}"/>
                </a:ext>
              </a:extLst>
            </p:cNvPr>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550799" cy="10287000"/>
            <a:chOff x="0" y="0"/>
            <a:chExt cx="408441" cy="2709333"/>
          </a:xfrm>
        </p:grpSpPr>
        <p:sp>
          <p:nvSpPr>
            <p:cNvPr id="3" name="Freeform 3"/>
            <p:cNvSpPr/>
            <p:nvPr/>
          </p:nvSpPr>
          <p:spPr>
            <a:xfrm>
              <a:off x="0" y="0"/>
              <a:ext cx="408441" cy="2709333"/>
            </a:xfrm>
            <a:custGeom>
              <a:avLst/>
              <a:gdLst/>
              <a:ahLst/>
              <a:cxnLst/>
              <a:rect l="l" t="t" r="r" b="b"/>
              <a:pathLst>
                <a:path w="408441" h="2709333">
                  <a:moveTo>
                    <a:pt x="0" y="0"/>
                  </a:moveTo>
                  <a:lnTo>
                    <a:pt x="408441" y="0"/>
                  </a:lnTo>
                  <a:lnTo>
                    <a:pt x="408441" y="2709333"/>
                  </a:lnTo>
                  <a:lnTo>
                    <a:pt x="0" y="2709333"/>
                  </a:lnTo>
                  <a:close/>
                </a:path>
              </a:pathLst>
            </a:custGeom>
            <a:solidFill>
              <a:srgbClr val="150D16"/>
            </a:solidFill>
          </p:spPr>
        </p:sp>
        <p:sp>
          <p:nvSpPr>
            <p:cNvPr id="4" name="TextBox 4"/>
            <p:cNvSpPr txBox="1"/>
            <p:nvPr/>
          </p:nvSpPr>
          <p:spPr>
            <a:xfrm>
              <a:off x="0" y="-19050"/>
              <a:ext cx="812800" cy="831850"/>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7957779" y="2483072"/>
            <a:ext cx="2372441" cy="2372441"/>
          </a:xfrm>
          <a:custGeom>
            <a:avLst/>
            <a:gdLst/>
            <a:ahLst/>
            <a:cxnLst/>
            <a:rect l="l" t="t" r="r" b="b"/>
            <a:pathLst>
              <a:path w="2372441" h="2372441">
                <a:moveTo>
                  <a:pt x="0" y="0"/>
                </a:moveTo>
                <a:lnTo>
                  <a:pt x="2372442" y="0"/>
                </a:lnTo>
                <a:lnTo>
                  <a:pt x="2372442" y="2372442"/>
                </a:lnTo>
                <a:lnTo>
                  <a:pt x="0" y="2372442"/>
                </a:lnTo>
                <a:lnTo>
                  <a:pt x="0" y="0"/>
                </a:lnTo>
                <a:close/>
              </a:path>
            </a:pathLst>
          </a:custGeom>
          <a:blipFill>
            <a:blip r:embed="rId2"/>
            <a:stretch>
              <a:fillRect/>
            </a:stretch>
          </a:blipFill>
        </p:spPr>
      </p:sp>
      <p:sp>
        <p:nvSpPr>
          <p:cNvPr id="6" name="TextBox 6"/>
          <p:cNvSpPr txBox="1"/>
          <p:nvPr/>
        </p:nvSpPr>
        <p:spPr>
          <a:xfrm rot="-5400000">
            <a:off x="-3222055" y="4711700"/>
            <a:ext cx="7890135" cy="863600"/>
          </a:xfrm>
          <a:prstGeom prst="rect">
            <a:avLst/>
          </a:prstGeom>
        </p:spPr>
        <p:txBody>
          <a:bodyPr lIns="0" tIns="0" rIns="0" bIns="0" rtlCol="0" anchor="t">
            <a:spAutoFit/>
          </a:bodyPr>
          <a:lstStyle/>
          <a:p>
            <a:pPr algn="ctr">
              <a:lnSpc>
                <a:spcPts val="7000"/>
              </a:lnSpc>
            </a:pPr>
            <a:r>
              <a:rPr lang="en-US" sz="5000">
                <a:solidFill>
                  <a:srgbClr val="E6C8A1"/>
                </a:solidFill>
                <a:latin typeface="Canva Sans 1 Bold"/>
              </a:rPr>
              <a:t>Questions &amp; Findings</a:t>
            </a:r>
          </a:p>
        </p:txBody>
      </p:sp>
      <p:sp>
        <p:nvSpPr>
          <p:cNvPr id="7" name="TextBox 7"/>
          <p:cNvSpPr txBox="1"/>
          <p:nvPr/>
        </p:nvSpPr>
        <p:spPr>
          <a:xfrm>
            <a:off x="3490618" y="5370313"/>
            <a:ext cx="12605702" cy="1331103"/>
          </a:xfrm>
          <a:prstGeom prst="rect">
            <a:avLst/>
          </a:prstGeom>
        </p:spPr>
        <p:txBody>
          <a:bodyPr lIns="0" tIns="0" rIns="0" bIns="0" rtlCol="0" anchor="t">
            <a:spAutoFit/>
          </a:bodyPr>
          <a:lstStyle/>
          <a:p>
            <a:pPr algn="ctr">
              <a:lnSpc>
                <a:spcPts val="10838"/>
              </a:lnSpc>
            </a:pPr>
            <a:r>
              <a:rPr lang="en-US" sz="7741">
                <a:solidFill>
                  <a:srgbClr val="B9E184"/>
                </a:solidFill>
                <a:latin typeface="Canva Sans 1 Bold"/>
              </a:rPr>
              <a:t>Stamp Registration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Freeform 2"/>
          <p:cNvSpPr/>
          <p:nvPr/>
        </p:nvSpPr>
        <p:spPr>
          <a:xfrm>
            <a:off x="9276649" y="2354892"/>
            <a:ext cx="9011351" cy="5146569"/>
          </a:xfrm>
          <a:custGeom>
            <a:avLst/>
            <a:gdLst/>
            <a:ahLst/>
            <a:cxnLst/>
            <a:rect l="l" t="t" r="r" b="b"/>
            <a:pathLst>
              <a:path w="9011351" h="5146569">
                <a:moveTo>
                  <a:pt x="0" y="0"/>
                </a:moveTo>
                <a:lnTo>
                  <a:pt x="9011351" y="0"/>
                </a:lnTo>
                <a:lnTo>
                  <a:pt x="9011351" y="5146569"/>
                </a:lnTo>
                <a:lnTo>
                  <a:pt x="0" y="5146569"/>
                </a:lnTo>
                <a:lnTo>
                  <a:pt x="0" y="0"/>
                </a:lnTo>
                <a:close/>
              </a:path>
            </a:pathLst>
          </a:custGeom>
          <a:blipFill>
            <a:blip r:embed="rId2"/>
            <a:stretch>
              <a:fillRect/>
            </a:stretch>
          </a:blipFill>
        </p:spPr>
      </p:sp>
      <p:sp>
        <p:nvSpPr>
          <p:cNvPr id="3" name="Freeform 3"/>
          <p:cNvSpPr/>
          <p:nvPr/>
        </p:nvSpPr>
        <p:spPr>
          <a:xfrm>
            <a:off x="0" y="2354892"/>
            <a:ext cx="6781017" cy="7932108"/>
          </a:xfrm>
          <a:custGeom>
            <a:avLst/>
            <a:gdLst/>
            <a:ahLst/>
            <a:cxnLst/>
            <a:rect l="l" t="t" r="r" b="b"/>
            <a:pathLst>
              <a:path w="6781017" h="7932108">
                <a:moveTo>
                  <a:pt x="0" y="0"/>
                </a:moveTo>
                <a:lnTo>
                  <a:pt x="6781017" y="0"/>
                </a:lnTo>
                <a:lnTo>
                  <a:pt x="6781017" y="7932108"/>
                </a:lnTo>
                <a:lnTo>
                  <a:pt x="0" y="7932108"/>
                </a:lnTo>
                <a:lnTo>
                  <a:pt x="0" y="0"/>
                </a:lnTo>
                <a:close/>
              </a:path>
            </a:pathLst>
          </a:custGeom>
          <a:blipFill>
            <a:blip r:embed="rId3"/>
            <a:stretch>
              <a:fillRect l="-2563" r="-2563" b="-1923"/>
            </a:stretch>
          </a:blipFill>
        </p:spPr>
      </p:sp>
      <p:grpSp>
        <p:nvGrpSpPr>
          <p:cNvPr id="4" name="Group 4"/>
          <p:cNvGrpSpPr/>
          <p:nvPr/>
        </p:nvGrpSpPr>
        <p:grpSpPr>
          <a:xfrm>
            <a:off x="7333873" y="4592721"/>
            <a:ext cx="1389920" cy="1101558"/>
            <a:chOff x="0" y="0"/>
            <a:chExt cx="1025571" cy="812800"/>
          </a:xfrm>
        </p:grpSpPr>
        <p:sp>
          <p:nvSpPr>
            <p:cNvPr id="5" name="Freeform 5"/>
            <p:cNvSpPr/>
            <p:nvPr/>
          </p:nvSpPr>
          <p:spPr>
            <a:xfrm>
              <a:off x="0" y="0"/>
              <a:ext cx="1025571" cy="812800"/>
            </a:xfrm>
            <a:custGeom>
              <a:avLst/>
              <a:gdLst/>
              <a:ahLst/>
              <a:cxnLst/>
              <a:rect l="l" t="t" r="r" b="b"/>
              <a:pathLst>
                <a:path w="1025571" h="812800">
                  <a:moveTo>
                    <a:pt x="1025571" y="406400"/>
                  </a:moveTo>
                  <a:lnTo>
                    <a:pt x="619171" y="0"/>
                  </a:lnTo>
                  <a:lnTo>
                    <a:pt x="619171" y="203200"/>
                  </a:lnTo>
                  <a:lnTo>
                    <a:pt x="0" y="203200"/>
                  </a:lnTo>
                  <a:lnTo>
                    <a:pt x="0" y="609600"/>
                  </a:lnTo>
                  <a:lnTo>
                    <a:pt x="619171" y="609600"/>
                  </a:lnTo>
                  <a:lnTo>
                    <a:pt x="619171" y="812800"/>
                  </a:lnTo>
                  <a:lnTo>
                    <a:pt x="1025571" y="406400"/>
                  </a:lnTo>
                  <a:close/>
                </a:path>
              </a:pathLst>
            </a:custGeom>
            <a:solidFill>
              <a:srgbClr val="C1FF72"/>
            </a:solidFill>
          </p:spPr>
        </p:sp>
        <p:sp>
          <p:nvSpPr>
            <p:cNvPr id="6" name="TextBox 6"/>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8139510" y="8422957"/>
            <a:ext cx="584283" cy="556895"/>
            <a:chOff x="0" y="0"/>
            <a:chExt cx="812800" cy="774700"/>
          </a:xfrm>
        </p:grpSpPr>
        <p:sp>
          <p:nvSpPr>
            <p:cNvPr id="8" name="Freeform 8"/>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9" name="TextBox 9"/>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0" y="228981"/>
            <a:ext cx="18096801" cy="1805302"/>
          </a:xfrm>
          <a:prstGeom prst="rect">
            <a:avLst/>
          </a:prstGeom>
        </p:spPr>
        <p:txBody>
          <a:bodyPr lIns="0" tIns="0" rIns="0" bIns="0" rtlCol="0" anchor="t">
            <a:spAutoFit/>
          </a:bodyPr>
          <a:lstStyle/>
          <a:p>
            <a:pPr marL="881379" lvl="1" indent="-514350">
              <a:lnSpc>
                <a:spcPts val="4759"/>
              </a:lnSpc>
              <a:buFont typeface="+mj-lt"/>
              <a:buAutoNum type="arabicPeriod"/>
            </a:pPr>
            <a:r>
              <a:rPr lang="en-US" sz="3399" dirty="0">
                <a:solidFill>
                  <a:srgbClr val="FFFBFB"/>
                </a:solidFill>
                <a:latin typeface="Canva Sans 1"/>
              </a:rPr>
              <a:t>How does the revenue generated from document registration vary across districts in Telangana? List down the top 5 districts that showed the highest document registration revenue growth between FY 2019 and 2022.</a:t>
            </a:r>
          </a:p>
        </p:txBody>
      </p:sp>
      <p:sp>
        <p:nvSpPr>
          <p:cNvPr id="11" name="TextBox 11"/>
          <p:cNvSpPr txBox="1"/>
          <p:nvPr/>
        </p:nvSpPr>
        <p:spPr>
          <a:xfrm>
            <a:off x="9276649" y="8077835"/>
            <a:ext cx="8662769" cy="1180465"/>
          </a:xfrm>
          <a:prstGeom prst="rect">
            <a:avLst/>
          </a:prstGeom>
        </p:spPr>
        <p:txBody>
          <a:bodyPr lIns="0" tIns="0" rIns="0" bIns="0" rtlCol="0" anchor="t">
            <a:spAutoFit/>
          </a:bodyPr>
          <a:lstStyle/>
          <a:p>
            <a:pPr>
              <a:lnSpc>
                <a:spcPts val="4759"/>
              </a:lnSpc>
            </a:pPr>
            <a:r>
              <a:rPr lang="en-US" sz="3399" dirty="0" err="1">
                <a:solidFill>
                  <a:srgbClr val="C1FF72"/>
                </a:solidFill>
                <a:latin typeface="Canva Sans 1"/>
              </a:rPr>
              <a:t>Rangareddy</a:t>
            </a:r>
            <a:r>
              <a:rPr lang="en-US" sz="3399" dirty="0">
                <a:solidFill>
                  <a:srgbClr val="C1FF72"/>
                </a:solidFill>
                <a:latin typeface="Canva Sans 1"/>
              </a:rPr>
              <a:t>, </a:t>
            </a:r>
            <a:r>
              <a:rPr lang="en-US" sz="3399" dirty="0" err="1">
                <a:solidFill>
                  <a:srgbClr val="C1FF72"/>
                </a:solidFill>
                <a:latin typeface="Canva Sans 1"/>
              </a:rPr>
              <a:t>Medchal-Malkajgiri</a:t>
            </a:r>
            <a:r>
              <a:rPr lang="en-US" sz="3399" dirty="0">
                <a:solidFill>
                  <a:srgbClr val="C1FF72"/>
                </a:solidFill>
                <a:latin typeface="Canva Sans 1"/>
              </a:rPr>
              <a:t>, Hyderabad, </a:t>
            </a:r>
            <a:r>
              <a:rPr lang="en-US" sz="3399" dirty="0" err="1">
                <a:solidFill>
                  <a:srgbClr val="C1FF72"/>
                </a:solidFill>
                <a:latin typeface="Canva Sans 1"/>
              </a:rPr>
              <a:t>Sangareddy</a:t>
            </a:r>
            <a:r>
              <a:rPr lang="en-US" sz="3399" dirty="0">
                <a:solidFill>
                  <a:srgbClr val="C1FF72"/>
                </a:solidFill>
                <a:latin typeface="Canva Sans 1"/>
              </a:rPr>
              <a:t>, </a:t>
            </a:r>
            <a:r>
              <a:rPr lang="en-US" sz="3399" dirty="0" err="1">
                <a:solidFill>
                  <a:srgbClr val="C1FF72"/>
                </a:solidFill>
                <a:latin typeface="Canva Sans 1"/>
              </a:rPr>
              <a:t>Hanumakonda</a:t>
            </a:r>
            <a:endParaRPr lang="en-US" sz="3399" dirty="0">
              <a:solidFill>
                <a:srgbClr val="C1FF72"/>
              </a:solidFill>
              <a:latin typeface="Canva Sans 1"/>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12076688" y="4678446"/>
            <a:ext cx="1389920" cy="1101558"/>
            <a:chOff x="0" y="0"/>
            <a:chExt cx="1025571" cy="812800"/>
          </a:xfrm>
        </p:grpSpPr>
        <p:sp>
          <p:nvSpPr>
            <p:cNvPr id="3" name="Freeform 3"/>
            <p:cNvSpPr/>
            <p:nvPr/>
          </p:nvSpPr>
          <p:spPr>
            <a:xfrm>
              <a:off x="0" y="0"/>
              <a:ext cx="1025571" cy="812800"/>
            </a:xfrm>
            <a:custGeom>
              <a:avLst/>
              <a:gdLst/>
              <a:ahLst/>
              <a:cxnLst/>
              <a:rect l="l" t="t" r="r" b="b"/>
              <a:pathLst>
                <a:path w="1025571" h="812800">
                  <a:moveTo>
                    <a:pt x="1025571" y="406400"/>
                  </a:moveTo>
                  <a:lnTo>
                    <a:pt x="619171" y="0"/>
                  </a:lnTo>
                  <a:lnTo>
                    <a:pt x="619171" y="203200"/>
                  </a:lnTo>
                  <a:lnTo>
                    <a:pt x="0" y="203200"/>
                  </a:lnTo>
                  <a:lnTo>
                    <a:pt x="0" y="609600"/>
                  </a:lnTo>
                  <a:lnTo>
                    <a:pt x="619171" y="609600"/>
                  </a:lnTo>
                  <a:lnTo>
                    <a:pt x="619171" y="812800"/>
                  </a:lnTo>
                  <a:lnTo>
                    <a:pt x="1025571" y="406400"/>
                  </a:lnTo>
                  <a:close/>
                </a:path>
              </a:pathLst>
            </a:custGeom>
            <a:solidFill>
              <a:srgbClr val="C1FF72"/>
            </a:solidFill>
          </p:spPr>
        </p:sp>
        <p:sp>
          <p:nvSpPr>
            <p:cNvPr id="4" name="TextBox 4"/>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713666" y="8144510"/>
            <a:ext cx="584283" cy="556895"/>
            <a:chOff x="0" y="0"/>
            <a:chExt cx="812800" cy="774700"/>
          </a:xfrm>
        </p:grpSpPr>
        <p:sp>
          <p:nvSpPr>
            <p:cNvPr id="6" name="Freeform 6"/>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7" name="TextBox 7"/>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3761882" y="2313940"/>
            <a:ext cx="4505931" cy="7973060"/>
          </a:xfrm>
          <a:custGeom>
            <a:avLst/>
            <a:gdLst/>
            <a:ahLst/>
            <a:cxnLst/>
            <a:rect l="l" t="t" r="r" b="b"/>
            <a:pathLst>
              <a:path w="4505931" h="7973060">
                <a:moveTo>
                  <a:pt x="0" y="0"/>
                </a:moveTo>
                <a:lnTo>
                  <a:pt x="4505931" y="0"/>
                </a:lnTo>
                <a:lnTo>
                  <a:pt x="4505931" y="7973060"/>
                </a:lnTo>
                <a:lnTo>
                  <a:pt x="0" y="7973060"/>
                </a:lnTo>
                <a:lnTo>
                  <a:pt x="0" y="0"/>
                </a:lnTo>
                <a:close/>
              </a:path>
            </a:pathLst>
          </a:custGeom>
          <a:blipFill>
            <a:blip r:embed="rId2"/>
            <a:stretch>
              <a:fillRect l="-748" r="-748"/>
            </a:stretch>
          </a:blipFill>
        </p:spPr>
      </p:sp>
      <p:sp>
        <p:nvSpPr>
          <p:cNvPr id="9" name="Freeform 9"/>
          <p:cNvSpPr/>
          <p:nvPr/>
        </p:nvSpPr>
        <p:spPr>
          <a:xfrm>
            <a:off x="398220" y="3474628"/>
            <a:ext cx="11383252" cy="3473754"/>
          </a:xfrm>
          <a:custGeom>
            <a:avLst/>
            <a:gdLst/>
            <a:ahLst/>
            <a:cxnLst/>
            <a:rect l="l" t="t" r="r" b="b"/>
            <a:pathLst>
              <a:path w="11383252" h="3473754">
                <a:moveTo>
                  <a:pt x="0" y="0"/>
                </a:moveTo>
                <a:lnTo>
                  <a:pt x="11383252" y="0"/>
                </a:lnTo>
                <a:lnTo>
                  <a:pt x="11383252" y="3473754"/>
                </a:lnTo>
                <a:lnTo>
                  <a:pt x="0" y="3473754"/>
                </a:lnTo>
                <a:lnTo>
                  <a:pt x="0" y="0"/>
                </a:lnTo>
                <a:close/>
              </a:path>
            </a:pathLst>
          </a:custGeom>
          <a:blipFill>
            <a:blip r:embed="rId3"/>
            <a:stretch>
              <a:fillRect l="-469" r="-469"/>
            </a:stretch>
          </a:blipFill>
        </p:spPr>
      </p:sp>
      <p:sp>
        <p:nvSpPr>
          <p:cNvPr id="10" name="TextBox 10"/>
          <p:cNvSpPr txBox="1"/>
          <p:nvPr/>
        </p:nvSpPr>
        <p:spPr>
          <a:xfrm>
            <a:off x="713666" y="179612"/>
            <a:ext cx="17217501" cy="2420856"/>
          </a:xfrm>
          <a:prstGeom prst="rect">
            <a:avLst/>
          </a:prstGeom>
        </p:spPr>
        <p:txBody>
          <a:bodyPr lIns="0" tIns="0" rIns="0" bIns="0" rtlCol="0" anchor="t">
            <a:spAutoFit/>
          </a:bodyPr>
          <a:lstStyle/>
          <a:p>
            <a:pPr>
              <a:lnSpc>
                <a:spcPts val="4759"/>
              </a:lnSpc>
            </a:pPr>
            <a:r>
              <a:rPr lang="en-US" sz="3399" dirty="0">
                <a:solidFill>
                  <a:srgbClr val="FFFBFB"/>
                </a:solidFill>
                <a:latin typeface="Canva Sans 1"/>
              </a:rPr>
              <a:t>How does the revenue generated from document registration compare to the        revenue generated from e-stamp challans across districts? List down the top 5 districts where e-stamps revenue contributes significantly more to the revenue than the documents in FY 2022?</a:t>
            </a:r>
          </a:p>
        </p:txBody>
      </p:sp>
      <p:sp>
        <p:nvSpPr>
          <p:cNvPr id="11" name="TextBox 11"/>
          <p:cNvSpPr txBox="1"/>
          <p:nvPr/>
        </p:nvSpPr>
        <p:spPr>
          <a:xfrm>
            <a:off x="1850805" y="7799387"/>
            <a:ext cx="8662769" cy="1180465"/>
          </a:xfrm>
          <a:prstGeom prst="rect">
            <a:avLst/>
          </a:prstGeom>
        </p:spPr>
        <p:txBody>
          <a:bodyPr lIns="0" tIns="0" rIns="0" bIns="0" rtlCol="0" anchor="t">
            <a:spAutoFit/>
          </a:bodyPr>
          <a:lstStyle/>
          <a:p>
            <a:pPr>
              <a:lnSpc>
                <a:spcPts val="4759"/>
              </a:lnSpc>
            </a:pPr>
            <a:r>
              <a:rPr lang="en-US" sz="3399" dirty="0" err="1">
                <a:solidFill>
                  <a:srgbClr val="C1FF72"/>
                </a:solidFill>
                <a:latin typeface="Canva Sans 1"/>
              </a:rPr>
              <a:t>Rangareddy</a:t>
            </a:r>
            <a:r>
              <a:rPr lang="en-US" sz="3399" dirty="0">
                <a:solidFill>
                  <a:srgbClr val="C1FF72"/>
                </a:solidFill>
                <a:latin typeface="Canva Sans 1"/>
              </a:rPr>
              <a:t>,  Hyderabad, </a:t>
            </a:r>
            <a:r>
              <a:rPr lang="en-US" sz="3399" dirty="0" err="1">
                <a:solidFill>
                  <a:srgbClr val="C1FF72"/>
                </a:solidFill>
                <a:latin typeface="Canva Sans 1"/>
              </a:rPr>
              <a:t>Khamman</a:t>
            </a:r>
            <a:r>
              <a:rPr lang="en-US" sz="3399" dirty="0">
                <a:solidFill>
                  <a:srgbClr val="C1FF72"/>
                </a:solidFill>
                <a:latin typeface="Canva Sans 1"/>
              </a:rPr>
              <a:t>, </a:t>
            </a:r>
            <a:r>
              <a:rPr lang="en-US" sz="3399" dirty="0" err="1">
                <a:solidFill>
                  <a:srgbClr val="C1FF72"/>
                </a:solidFill>
                <a:latin typeface="Canva Sans 1"/>
              </a:rPr>
              <a:t>Hanumakonda</a:t>
            </a:r>
            <a:r>
              <a:rPr lang="en-US" sz="3399" dirty="0">
                <a:solidFill>
                  <a:srgbClr val="C1FF72"/>
                </a:solidFill>
                <a:latin typeface="Canva Sans 1"/>
              </a:rPr>
              <a:t>, </a:t>
            </a:r>
            <a:r>
              <a:rPr lang="en-US" sz="3399" dirty="0" err="1">
                <a:solidFill>
                  <a:srgbClr val="C1FF72"/>
                </a:solidFill>
                <a:latin typeface="Canva Sans 1"/>
              </a:rPr>
              <a:t>Yadadri</a:t>
            </a:r>
            <a:r>
              <a:rPr lang="en-US" sz="3399" dirty="0">
                <a:solidFill>
                  <a:srgbClr val="C1FF72"/>
                </a:solidFill>
                <a:latin typeface="Canva Sans 1"/>
              </a:rPr>
              <a:t> </a:t>
            </a:r>
            <a:r>
              <a:rPr lang="en-US" sz="3399" dirty="0" err="1">
                <a:solidFill>
                  <a:srgbClr val="C1FF72"/>
                </a:solidFill>
                <a:latin typeface="Canva Sans 1"/>
              </a:rPr>
              <a:t>Bhuvanagiri</a:t>
            </a:r>
            <a:endParaRPr lang="en-US" sz="3399" dirty="0">
              <a:solidFill>
                <a:srgbClr val="C1FF72"/>
              </a:solidFill>
              <a:latin typeface="Canva Sans 1"/>
            </a:endParaRPr>
          </a:p>
        </p:txBody>
      </p:sp>
      <p:sp>
        <p:nvSpPr>
          <p:cNvPr id="12" name="TextBox 12"/>
          <p:cNvSpPr txBox="1"/>
          <p:nvPr/>
        </p:nvSpPr>
        <p:spPr>
          <a:xfrm>
            <a:off x="222901" y="179612"/>
            <a:ext cx="350639" cy="580390"/>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grpSp>
        <p:nvGrpSpPr>
          <p:cNvPr id="2" name="Group 2"/>
          <p:cNvGrpSpPr/>
          <p:nvPr/>
        </p:nvGrpSpPr>
        <p:grpSpPr>
          <a:xfrm>
            <a:off x="11632724" y="3480048"/>
            <a:ext cx="1170591" cy="1101558"/>
            <a:chOff x="0" y="0"/>
            <a:chExt cx="863737" cy="812800"/>
          </a:xfrm>
        </p:grpSpPr>
        <p:sp>
          <p:nvSpPr>
            <p:cNvPr id="3" name="Freeform 3"/>
            <p:cNvSpPr/>
            <p:nvPr/>
          </p:nvSpPr>
          <p:spPr>
            <a:xfrm>
              <a:off x="0" y="0"/>
              <a:ext cx="863737" cy="812800"/>
            </a:xfrm>
            <a:custGeom>
              <a:avLst/>
              <a:gdLst/>
              <a:ahLst/>
              <a:cxnLst/>
              <a:rect l="l" t="t" r="r" b="b"/>
              <a:pathLst>
                <a:path w="863737" h="812800">
                  <a:moveTo>
                    <a:pt x="863737" y="406400"/>
                  </a:moveTo>
                  <a:lnTo>
                    <a:pt x="457337" y="0"/>
                  </a:lnTo>
                  <a:lnTo>
                    <a:pt x="457337" y="203200"/>
                  </a:lnTo>
                  <a:lnTo>
                    <a:pt x="0" y="203200"/>
                  </a:lnTo>
                  <a:lnTo>
                    <a:pt x="0" y="609600"/>
                  </a:lnTo>
                  <a:lnTo>
                    <a:pt x="457337" y="609600"/>
                  </a:lnTo>
                  <a:lnTo>
                    <a:pt x="457337" y="812800"/>
                  </a:lnTo>
                  <a:lnTo>
                    <a:pt x="863737" y="406400"/>
                  </a:lnTo>
                  <a:close/>
                </a:path>
              </a:pathLst>
            </a:custGeom>
            <a:solidFill>
              <a:srgbClr val="C1FF72"/>
            </a:solidFill>
          </p:spPr>
        </p:sp>
        <p:sp>
          <p:nvSpPr>
            <p:cNvPr id="4" name="TextBox 4"/>
            <p:cNvSpPr txBox="1"/>
            <p:nvPr/>
          </p:nvSpPr>
          <p:spPr>
            <a:xfrm>
              <a:off x="0" y="184150"/>
              <a:ext cx="711200" cy="425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713666" y="7718107"/>
            <a:ext cx="584283" cy="556895"/>
            <a:chOff x="0" y="0"/>
            <a:chExt cx="812800" cy="774700"/>
          </a:xfrm>
        </p:grpSpPr>
        <p:sp>
          <p:nvSpPr>
            <p:cNvPr id="6" name="Freeform 6"/>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7" name="TextBox 7"/>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212687" y="2496929"/>
            <a:ext cx="11248587" cy="3479843"/>
          </a:xfrm>
          <a:custGeom>
            <a:avLst/>
            <a:gdLst/>
            <a:ahLst/>
            <a:cxnLst/>
            <a:rect l="l" t="t" r="r" b="b"/>
            <a:pathLst>
              <a:path w="11248587" h="3479843">
                <a:moveTo>
                  <a:pt x="0" y="0"/>
                </a:moveTo>
                <a:lnTo>
                  <a:pt x="11248587" y="0"/>
                </a:lnTo>
                <a:lnTo>
                  <a:pt x="11248587" y="3479843"/>
                </a:lnTo>
                <a:lnTo>
                  <a:pt x="0" y="3479843"/>
                </a:lnTo>
                <a:lnTo>
                  <a:pt x="0" y="0"/>
                </a:lnTo>
                <a:close/>
              </a:path>
            </a:pathLst>
          </a:custGeom>
          <a:blipFill>
            <a:blip r:embed="rId2"/>
            <a:stretch>
              <a:fillRect l="-6715" r="-6715"/>
            </a:stretch>
          </a:blipFill>
        </p:spPr>
      </p:sp>
      <p:sp>
        <p:nvSpPr>
          <p:cNvPr id="9" name="Freeform 9"/>
          <p:cNvSpPr/>
          <p:nvPr/>
        </p:nvSpPr>
        <p:spPr>
          <a:xfrm>
            <a:off x="12971323" y="1666545"/>
            <a:ext cx="5316677" cy="8620455"/>
          </a:xfrm>
          <a:custGeom>
            <a:avLst/>
            <a:gdLst/>
            <a:ahLst/>
            <a:cxnLst/>
            <a:rect l="l" t="t" r="r" b="b"/>
            <a:pathLst>
              <a:path w="5316677" h="8620455">
                <a:moveTo>
                  <a:pt x="0" y="0"/>
                </a:moveTo>
                <a:lnTo>
                  <a:pt x="5316677" y="0"/>
                </a:lnTo>
                <a:lnTo>
                  <a:pt x="5316677" y="8620455"/>
                </a:lnTo>
                <a:lnTo>
                  <a:pt x="0" y="8620455"/>
                </a:lnTo>
                <a:lnTo>
                  <a:pt x="0" y="0"/>
                </a:lnTo>
                <a:close/>
              </a:path>
            </a:pathLst>
          </a:custGeom>
          <a:blipFill>
            <a:blip r:embed="rId3"/>
            <a:stretch>
              <a:fillRect/>
            </a:stretch>
          </a:blipFill>
        </p:spPr>
      </p:sp>
      <p:sp>
        <p:nvSpPr>
          <p:cNvPr id="10" name="TextBox 10"/>
          <p:cNvSpPr txBox="1"/>
          <p:nvPr/>
        </p:nvSpPr>
        <p:spPr>
          <a:xfrm>
            <a:off x="713666" y="179612"/>
            <a:ext cx="17217501" cy="1180465"/>
          </a:xfrm>
          <a:prstGeom prst="rect">
            <a:avLst/>
          </a:prstGeom>
        </p:spPr>
        <p:txBody>
          <a:bodyPr lIns="0" tIns="0" rIns="0" bIns="0" rtlCol="0" anchor="t">
            <a:spAutoFit/>
          </a:bodyPr>
          <a:lstStyle/>
          <a:p>
            <a:pPr>
              <a:lnSpc>
                <a:spcPts val="4759"/>
              </a:lnSpc>
            </a:pPr>
            <a:r>
              <a:rPr lang="en-US" sz="3399" dirty="0">
                <a:solidFill>
                  <a:srgbClr val="FFFBFB"/>
                </a:solidFill>
                <a:latin typeface="Canva Sans 1"/>
              </a:rPr>
              <a:t>Is there any alteration of e-Stamp challan count and document registration count pattern since the implementation of e-Stamp challan?</a:t>
            </a:r>
          </a:p>
        </p:txBody>
      </p:sp>
      <p:sp>
        <p:nvSpPr>
          <p:cNvPr id="11" name="TextBox 11"/>
          <p:cNvSpPr txBox="1"/>
          <p:nvPr/>
        </p:nvSpPr>
        <p:spPr>
          <a:xfrm>
            <a:off x="1850805" y="7372985"/>
            <a:ext cx="8662769" cy="1780540"/>
          </a:xfrm>
          <a:prstGeom prst="rect">
            <a:avLst/>
          </a:prstGeom>
        </p:spPr>
        <p:txBody>
          <a:bodyPr lIns="0" tIns="0" rIns="0" bIns="0" rtlCol="0" anchor="t">
            <a:spAutoFit/>
          </a:bodyPr>
          <a:lstStyle/>
          <a:p>
            <a:pPr>
              <a:lnSpc>
                <a:spcPts val="4759"/>
              </a:lnSpc>
            </a:pPr>
            <a:r>
              <a:rPr lang="en-US" sz="3399" dirty="0">
                <a:solidFill>
                  <a:srgbClr val="C1FF72"/>
                </a:solidFill>
                <a:latin typeface="Canva Sans 1"/>
              </a:rPr>
              <a:t>Yes.</a:t>
            </a:r>
          </a:p>
          <a:p>
            <a:pPr>
              <a:lnSpc>
                <a:spcPts val="4759"/>
              </a:lnSpc>
            </a:pPr>
            <a:r>
              <a:rPr lang="en-US" sz="3399" dirty="0">
                <a:solidFill>
                  <a:srgbClr val="C1FF72"/>
                </a:solidFill>
                <a:latin typeface="Canva Sans 1"/>
              </a:rPr>
              <a:t>E-stamp </a:t>
            </a:r>
            <a:r>
              <a:rPr lang="en-US" sz="3399" dirty="0" err="1">
                <a:solidFill>
                  <a:srgbClr val="C1FF72"/>
                </a:solidFill>
                <a:latin typeface="Canva Sans 1"/>
              </a:rPr>
              <a:t>challen</a:t>
            </a:r>
            <a:r>
              <a:rPr lang="en-US" sz="3399" dirty="0">
                <a:solidFill>
                  <a:srgbClr val="C1FF72"/>
                </a:solidFill>
                <a:latin typeface="Canva Sans 1"/>
              </a:rPr>
              <a:t> registration has been going higher after 2020.</a:t>
            </a:r>
          </a:p>
        </p:txBody>
      </p:sp>
      <p:sp>
        <p:nvSpPr>
          <p:cNvPr id="12" name="TextBox 12"/>
          <p:cNvSpPr txBox="1"/>
          <p:nvPr/>
        </p:nvSpPr>
        <p:spPr>
          <a:xfrm>
            <a:off x="216129" y="179612"/>
            <a:ext cx="364182" cy="574196"/>
          </a:xfrm>
          <a:prstGeom prst="rect">
            <a:avLst/>
          </a:prstGeom>
        </p:spPr>
        <p:txBody>
          <a:bodyPr lIns="0" tIns="0" rIns="0" bIns="0" rtlCol="0" anchor="t">
            <a:spAutoFit/>
          </a:bodyPr>
          <a:lstStyle/>
          <a:p>
            <a:pPr algn="ctr">
              <a:lnSpc>
                <a:spcPts val="4759"/>
              </a:lnSpc>
            </a:pPr>
            <a:r>
              <a:rPr lang="en-US" sz="3399" dirty="0">
                <a:solidFill>
                  <a:srgbClr val="FFFBFB"/>
                </a:solidFill>
                <a:latin typeface="Canva Sans 1"/>
              </a:rPr>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2" name="TextBox 2"/>
          <p:cNvSpPr txBox="1"/>
          <p:nvPr/>
        </p:nvSpPr>
        <p:spPr>
          <a:xfrm>
            <a:off x="1871032" y="412202"/>
            <a:ext cx="13770173" cy="613410"/>
          </a:xfrm>
          <a:prstGeom prst="rect">
            <a:avLst/>
          </a:prstGeom>
        </p:spPr>
        <p:txBody>
          <a:bodyPr lIns="0" tIns="0" rIns="0" bIns="0" rtlCol="0" anchor="t">
            <a:spAutoFit/>
          </a:bodyPr>
          <a:lstStyle/>
          <a:p>
            <a:pPr algn="ctr">
              <a:lnSpc>
                <a:spcPts val="5039"/>
              </a:lnSpc>
            </a:pPr>
            <a:r>
              <a:rPr lang="en-US" sz="3599" dirty="0">
                <a:solidFill>
                  <a:srgbClr val="C1FF72"/>
                </a:solidFill>
                <a:latin typeface="Canva Sans 1"/>
              </a:rPr>
              <a:t>If so, what suggestions would you propose to the government?</a:t>
            </a:r>
          </a:p>
        </p:txBody>
      </p:sp>
      <p:sp>
        <p:nvSpPr>
          <p:cNvPr id="3" name="TextBox 3"/>
          <p:cNvSpPr txBox="1"/>
          <p:nvPr/>
        </p:nvSpPr>
        <p:spPr>
          <a:xfrm>
            <a:off x="667150" y="2273524"/>
            <a:ext cx="17145183" cy="7187993"/>
          </a:xfrm>
          <a:prstGeom prst="rect">
            <a:avLst/>
          </a:prstGeom>
        </p:spPr>
        <p:txBody>
          <a:bodyPr wrap="square" lIns="0" tIns="0" rIns="0" bIns="0" rtlCol="0" anchor="t">
            <a:spAutoFit/>
          </a:bodyPr>
          <a:lstStyle/>
          <a:p>
            <a:pPr marL="730668" lvl="1" indent="-365334">
              <a:lnSpc>
                <a:spcPts val="4738"/>
              </a:lnSpc>
              <a:buFont typeface="Arial"/>
              <a:buChar char="•"/>
            </a:pPr>
            <a:r>
              <a:rPr lang="en-US" sz="3200" dirty="0">
                <a:solidFill>
                  <a:srgbClr val="FFFFFF"/>
                </a:solidFill>
                <a:latin typeface="Canva Sans 1"/>
              </a:rPr>
              <a:t>Since the pandemic started making most people to get exposure to e-stamp challan registration instead of document registration, people found the use of online at ease and work done</a:t>
            </a:r>
          </a:p>
          <a:p>
            <a:pPr>
              <a:lnSpc>
                <a:spcPts val="4738"/>
              </a:lnSpc>
            </a:pPr>
            <a:endParaRPr lang="en-US" sz="3200" dirty="0">
              <a:solidFill>
                <a:srgbClr val="FFFFFF"/>
              </a:solidFill>
              <a:latin typeface="Canva Sans 1"/>
            </a:endParaRPr>
          </a:p>
          <a:p>
            <a:pPr marL="730668" lvl="1" indent="-365334">
              <a:lnSpc>
                <a:spcPts val="4738"/>
              </a:lnSpc>
              <a:buFont typeface="Arial"/>
              <a:buChar char="•"/>
            </a:pPr>
            <a:r>
              <a:rPr lang="en-US" sz="3200" dirty="0">
                <a:solidFill>
                  <a:srgbClr val="FFFFFF"/>
                </a:solidFill>
                <a:latin typeface="Canva Sans 1"/>
              </a:rPr>
              <a:t>Government should encourage more people to use e-stamp registration by pointing out that the same work could be done beneficially within less amount of time along with the easy User Interface for most people to access on their own.</a:t>
            </a:r>
          </a:p>
          <a:p>
            <a:pPr marL="365334" lvl="1">
              <a:lnSpc>
                <a:spcPts val="4738"/>
              </a:lnSpc>
            </a:pPr>
            <a:endParaRPr lang="en-US" sz="3200" dirty="0">
              <a:solidFill>
                <a:srgbClr val="FFFFFF"/>
              </a:solidFill>
              <a:latin typeface="Canva Sans 1"/>
            </a:endParaRPr>
          </a:p>
          <a:p>
            <a:pPr marL="730668" lvl="1" indent="-365334">
              <a:lnSpc>
                <a:spcPts val="4738"/>
              </a:lnSpc>
              <a:buFont typeface="Arial"/>
              <a:buChar char="•"/>
            </a:pPr>
            <a:r>
              <a:rPr lang="en-US" sz="3200" dirty="0">
                <a:solidFill>
                  <a:srgbClr val="FFFFFF"/>
                </a:solidFill>
                <a:latin typeface="Canva Sans 1"/>
              </a:rPr>
              <a:t>Make sure the rules and laws that govern online stamping and document registration are always up-to-date with the latest technology.</a:t>
            </a:r>
          </a:p>
          <a:p>
            <a:pPr>
              <a:lnSpc>
                <a:spcPts val="4738"/>
              </a:lnSpc>
            </a:pPr>
            <a:endParaRPr lang="en-US" sz="3200" dirty="0">
              <a:solidFill>
                <a:srgbClr val="FFFFFF"/>
              </a:solidFill>
              <a:latin typeface="Canva Sans 1"/>
            </a:endParaRPr>
          </a:p>
          <a:p>
            <a:pPr marL="730668" lvl="1" indent="-365334">
              <a:lnSpc>
                <a:spcPts val="4738"/>
              </a:lnSpc>
              <a:buFont typeface="Arial"/>
              <a:buChar char="•"/>
            </a:pPr>
            <a:r>
              <a:rPr lang="en-US" sz="3200" dirty="0">
                <a:solidFill>
                  <a:srgbClr val="FFFFFF"/>
                </a:solidFill>
                <a:latin typeface="Canva Sans 1"/>
              </a:rPr>
              <a:t>Implement strong security measures to protect users' personal information online.</a:t>
            </a:r>
          </a:p>
        </p:txBody>
      </p:sp>
      <p:sp>
        <p:nvSpPr>
          <p:cNvPr id="4" name="AutoShape 4"/>
          <p:cNvSpPr/>
          <p:nvPr/>
        </p:nvSpPr>
        <p:spPr>
          <a:xfrm>
            <a:off x="1354926" y="1988503"/>
            <a:ext cx="6492240" cy="0"/>
          </a:xfrm>
          <a:prstGeom prst="line">
            <a:avLst/>
          </a:prstGeom>
          <a:ln w="38100" cap="flat">
            <a:solidFill>
              <a:srgbClr val="FFFFFF"/>
            </a:solidFill>
            <a:prstDash val="solid"/>
            <a:headEnd type="none" w="sm" len="sm"/>
            <a:tailEnd type="none" w="sm" len="sm"/>
          </a:ln>
        </p:spPr>
      </p:sp>
      <p:sp>
        <p:nvSpPr>
          <p:cNvPr id="5" name="AutoShape 5"/>
          <p:cNvSpPr/>
          <p:nvPr/>
        </p:nvSpPr>
        <p:spPr>
          <a:xfrm>
            <a:off x="9665071" y="1988503"/>
            <a:ext cx="6492240" cy="0"/>
          </a:xfrm>
          <a:prstGeom prst="line">
            <a:avLst/>
          </a:prstGeom>
          <a:ln w="38100" cap="flat">
            <a:solidFill>
              <a:srgbClr val="FFFFFF"/>
            </a:solidFill>
            <a:prstDash val="solid"/>
            <a:headEnd type="none" w="sm" len="sm"/>
            <a:tailEnd type="none" w="sm" len="sm"/>
          </a:ln>
        </p:spPr>
      </p:sp>
      <p:grpSp>
        <p:nvGrpSpPr>
          <p:cNvPr id="6" name="Group 6"/>
          <p:cNvGrpSpPr/>
          <p:nvPr/>
        </p:nvGrpSpPr>
        <p:grpSpPr>
          <a:xfrm>
            <a:off x="8463977" y="1691005"/>
            <a:ext cx="584283" cy="556895"/>
            <a:chOff x="0" y="0"/>
            <a:chExt cx="812800" cy="774700"/>
          </a:xfrm>
        </p:grpSpPr>
        <p:sp>
          <p:nvSpPr>
            <p:cNvPr id="7" name="Freeform 7"/>
            <p:cNvSpPr/>
            <p:nvPr/>
          </p:nvSpPr>
          <p:spPr>
            <a:xfrm>
              <a:off x="0" y="0"/>
              <a:ext cx="812800" cy="774700"/>
            </a:xfrm>
            <a:custGeom>
              <a:avLst/>
              <a:gdLst/>
              <a:ahLst/>
              <a:cxnLst/>
              <a:rect l="l" t="t" r="r" b="b"/>
              <a:pathLst>
                <a:path w="812800" h="774700">
                  <a:moveTo>
                    <a:pt x="406400" y="0"/>
                  </a:moveTo>
                  <a:lnTo>
                    <a:pt x="502338" y="295909"/>
                  </a:lnTo>
                  <a:lnTo>
                    <a:pt x="812800" y="295909"/>
                  </a:lnTo>
                  <a:lnTo>
                    <a:pt x="561631" y="478791"/>
                  </a:lnTo>
                  <a:lnTo>
                    <a:pt x="657569" y="774700"/>
                  </a:lnTo>
                  <a:lnTo>
                    <a:pt x="406400" y="591819"/>
                  </a:lnTo>
                  <a:lnTo>
                    <a:pt x="155231" y="774700"/>
                  </a:lnTo>
                  <a:lnTo>
                    <a:pt x="251169" y="478791"/>
                  </a:lnTo>
                  <a:lnTo>
                    <a:pt x="0" y="295909"/>
                  </a:lnTo>
                  <a:lnTo>
                    <a:pt x="310462" y="295909"/>
                  </a:lnTo>
                  <a:lnTo>
                    <a:pt x="406400" y="0"/>
                  </a:lnTo>
                  <a:close/>
                </a:path>
              </a:pathLst>
            </a:custGeom>
            <a:solidFill>
              <a:srgbClr val="EAC97F"/>
            </a:solidFill>
          </p:spPr>
        </p:sp>
        <p:sp>
          <p:nvSpPr>
            <p:cNvPr id="8" name="TextBox 8"/>
            <p:cNvSpPr txBox="1"/>
            <p:nvPr/>
          </p:nvSpPr>
          <p:spPr>
            <a:xfrm>
              <a:off x="228600" y="247650"/>
              <a:ext cx="355600" cy="361950"/>
            </a:xfrm>
            <a:prstGeom prst="rect">
              <a:avLst/>
            </a:prstGeom>
          </p:spPr>
          <p:txBody>
            <a:bodyPr lIns="50800" tIns="50800" rIns="50800" bIns="50800" rtlCol="0" anchor="ctr"/>
            <a:lstStyle/>
            <a:p>
              <a:pPr algn="ctr">
                <a:lnSpc>
                  <a:spcPts val="2859"/>
                </a:lnSpc>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808080"/>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808080"/>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808080"/>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80808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256</TotalTime>
  <Words>2343</Words>
  <Application>Microsoft Office PowerPoint</Application>
  <PresentationFormat>Custom</PresentationFormat>
  <Paragraphs>289</Paragraphs>
  <Slides>47</Slides>
  <Notes>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47</vt:i4>
      </vt:variant>
    </vt:vector>
  </HeadingPairs>
  <TitlesOfParts>
    <vt:vector size="67" baseType="lpstr">
      <vt:lpstr>Canva Sans 1 Bold Italics</vt:lpstr>
      <vt:lpstr>Archivo Black</vt:lpstr>
      <vt:lpstr>Canva Sans 1 Bold</vt:lpstr>
      <vt:lpstr>Wingdings</vt:lpstr>
      <vt:lpstr>Lato Bold</vt:lpstr>
      <vt:lpstr>Poppins</vt:lpstr>
      <vt:lpstr>Calibri</vt:lpstr>
      <vt:lpstr>Helios Bold</vt:lpstr>
      <vt:lpstr>League Spartan</vt:lpstr>
      <vt:lpstr>Montserrat Classic Bold</vt:lpstr>
      <vt:lpstr>Arial</vt:lpstr>
      <vt:lpstr>Montserrat Light</vt:lpstr>
      <vt:lpstr>Montserrat Light Bold</vt:lpstr>
      <vt:lpstr>Open Sauce</vt:lpstr>
      <vt:lpstr>TT Hoves Bold</vt:lpstr>
      <vt:lpstr>Helios</vt:lpstr>
      <vt:lpstr>Canva Sans 1</vt:lpstr>
      <vt:lpstr>Canva Sans 2</vt:lpstr>
      <vt:lpstr>Open Sans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Modern Professional Business Project Presentation</dc:title>
  <cp:lastModifiedBy>May Thu Han</cp:lastModifiedBy>
  <cp:revision>5</cp:revision>
  <dcterms:created xsi:type="dcterms:W3CDTF">2006-08-16T00:00:00Z</dcterms:created>
  <dcterms:modified xsi:type="dcterms:W3CDTF">2023-09-21T15:04:18Z</dcterms:modified>
  <dc:identifier>DAFurXGwKCM</dc:identifier>
</cp:coreProperties>
</file>